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sldIdLst>
    <p:sldId id="378" r:id="rId2"/>
    <p:sldId id="806" r:id="rId3"/>
    <p:sldId id="882" r:id="rId4"/>
    <p:sldId id="886" r:id="rId5"/>
    <p:sldId id="888" r:id="rId6"/>
    <p:sldId id="889" r:id="rId7"/>
    <p:sldId id="890" r:id="rId8"/>
    <p:sldId id="893" r:id="rId9"/>
    <p:sldId id="892" r:id="rId10"/>
    <p:sldId id="901" r:id="rId11"/>
    <p:sldId id="894" r:id="rId12"/>
    <p:sldId id="900" r:id="rId13"/>
    <p:sldId id="891" r:id="rId14"/>
    <p:sldId id="895" r:id="rId15"/>
    <p:sldId id="838" r:id="rId16"/>
    <p:sldId id="899" r:id="rId17"/>
    <p:sldId id="898" r:id="rId18"/>
    <p:sldId id="902" r:id="rId19"/>
    <p:sldId id="897" r:id="rId20"/>
    <p:sldId id="904" r:id="rId21"/>
    <p:sldId id="910" r:id="rId22"/>
    <p:sldId id="912" r:id="rId23"/>
    <p:sldId id="911" r:id="rId24"/>
    <p:sldId id="909" r:id="rId25"/>
    <p:sldId id="906" r:id="rId26"/>
    <p:sldId id="908" r:id="rId27"/>
    <p:sldId id="907"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F57"/>
    <a:srgbClr val="D2D755"/>
    <a:srgbClr val="FFD100"/>
    <a:srgbClr val="8BD3E6"/>
    <a:srgbClr val="5E6A71"/>
    <a:srgbClr val="7A003C"/>
    <a:srgbClr val="464F55"/>
    <a:srgbClr val="DBDBDD"/>
    <a:srgbClr val="007096"/>
    <a:srgbClr val="D5D6D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20" autoAdjust="0"/>
    <p:restoredTop sz="78776" autoAdjust="0"/>
  </p:normalViewPr>
  <p:slideViewPr>
    <p:cSldViewPr snapToGrid="0" snapToObjects="1">
      <p:cViewPr>
        <p:scale>
          <a:sx n="82" d="100"/>
          <a:sy n="82" d="100"/>
        </p:scale>
        <p:origin x="104" y="984"/>
      </p:cViewPr>
      <p:guideLst>
        <p:guide orient="horz" pos="1603"/>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defRPr>
            </a:lvl1pPr>
          </a:lstStyle>
          <a:p>
            <a:fld id="{E9F3A7FF-300E-B84F-A2D0-CDCDE713DCB9}" type="datetimeFigureOut">
              <a:rPr lang="en-US" smtClean="0"/>
              <a:pPr/>
              <a:t>11/16/24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7C11621C-3EA7-C342-A130-13C6D43C8C01}" type="slidenum">
              <a:rPr lang="en-US" smtClean="0"/>
              <a:pPr/>
              <a:t>‹#›</a:t>
            </a:fld>
            <a:endParaRPr lang="en-US" dirty="0"/>
          </a:p>
        </p:txBody>
      </p:sp>
    </p:spTree>
    <p:extLst>
      <p:ext uri="{BB962C8B-B14F-4D97-AF65-F5344CB8AC3E}">
        <p14:creationId xmlns:p14="http://schemas.microsoft.com/office/powerpoint/2010/main" val="438347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CA" sz="1800" b="0" i="0" dirty="0">
              <a:solidFill>
                <a:srgbClr val="000000"/>
              </a:solidFill>
              <a:effectLst/>
              <a:latin typeface="Garamond" panose="02020404030301010803" pitchFamily="18" charset="0"/>
            </a:endParaRPr>
          </a:p>
        </p:txBody>
      </p:sp>
      <p:sp>
        <p:nvSpPr>
          <p:cNvPr id="4" name="Slide Number Placeholder 3"/>
          <p:cNvSpPr>
            <a:spLocks noGrp="1"/>
          </p:cNvSpPr>
          <p:nvPr>
            <p:ph type="sldNum" sz="quarter" idx="5"/>
          </p:nvPr>
        </p:nvSpPr>
        <p:spPr/>
        <p:txBody>
          <a:bodyPr/>
          <a:lstStyle/>
          <a:p>
            <a:fld id="{7C11621C-3EA7-C342-A130-13C6D43C8C01}" type="slidenum">
              <a:rPr lang="en-US" smtClean="0"/>
              <a:pPr/>
              <a:t>1</a:t>
            </a:fld>
            <a:endParaRPr lang="en-US" dirty="0"/>
          </a:p>
        </p:txBody>
      </p:sp>
    </p:spTree>
    <p:extLst>
      <p:ext uri="{BB962C8B-B14F-4D97-AF65-F5344CB8AC3E}">
        <p14:creationId xmlns:p14="http://schemas.microsoft.com/office/powerpoint/2010/main" val="3978433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00835-CF0C-06AF-A444-03BEBABBC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74A37-8233-FA48-78ED-FE3404909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BD13D-37D3-1B21-41CD-A85EE3EC08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0AA1271-EDE6-D6A2-4F48-CE697C5DA450}"/>
              </a:ext>
            </a:extLst>
          </p:cNvPr>
          <p:cNvSpPr>
            <a:spLocks noGrp="1"/>
          </p:cNvSpPr>
          <p:nvPr>
            <p:ph type="sldNum" sz="quarter" idx="5"/>
          </p:nvPr>
        </p:nvSpPr>
        <p:spPr/>
        <p:txBody>
          <a:bodyPr/>
          <a:lstStyle/>
          <a:p>
            <a:fld id="{7C11621C-3EA7-C342-A130-13C6D43C8C01}" type="slidenum">
              <a:rPr lang="en-US" smtClean="0"/>
              <a:pPr/>
              <a:t>10</a:t>
            </a:fld>
            <a:endParaRPr lang="en-US" dirty="0"/>
          </a:p>
        </p:txBody>
      </p:sp>
    </p:spTree>
    <p:extLst>
      <p:ext uri="{BB962C8B-B14F-4D97-AF65-F5344CB8AC3E}">
        <p14:creationId xmlns:p14="http://schemas.microsoft.com/office/powerpoint/2010/main" val="1361024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CBF35-A238-01EF-CB6C-31A83FBE7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89DA1-DD8E-3B5F-AF34-D38E768E3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1CD0C2-A695-35CD-6AC8-5878136FAB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Amplitude envelope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also get into </a:t>
            </a:r>
          </a:p>
        </p:txBody>
      </p:sp>
      <p:sp>
        <p:nvSpPr>
          <p:cNvPr id="4" name="Slide Number Placeholder 3">
            <a:extLst>
              <a:ext uri="{FF2B5EF4-FFF2-40B4-BE49-F238E27FC236}">
                <a16:creationId xmlns:a16="http://schemas.microsoft.com/office/drawing/2014/main" id="{AA81D3DA-8E8A-1341-874D-6B146F42B642}"/>
              </a:ext>
            </a:extLst>
          </p:cNvPr>
          <p:cNvSpPr>
            <a:spLocks noGrp="1"/>
          </p:cNvSpPr>
          <p:nvPr>
            <p:ph type="sldNum" sz="quarter" idx="5"/>
          </p:nvPr>
        </p:nvSpPr>
        <p:spPr/>
        <p:txBody>
          <a:bodyPr/>
          <a:lstStyle/>
          <a:p>
            <a:fld id="{7C11621C-3EA7-C342-A130-13C6D43C8C01}" type="slidenum">
              <a:rPr lang="en-US" smtClean="0"/>
              <a:pPr/>
              <a:t>11</a:t>
            </a:fld>
            <a:endParaRPr lang="en-US" dirty="0"/>
          </a:p>
        </p:txBody>
      </p:sp>
    </p:spTree>
    <p:extLst>
      <p:ext uri="{BB962C8B-B14F-4D97-AF65-F5344CB8AC3E}">
        <p14:creationId xmlns:p14="http://schemas.microsoft.com/office/powerpoint/2010/main" val="745742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7DF15-4B72-9DAA-9EF0-91DF15F511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95296-AC40-02E3-698A-809D1D074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8413E-8726-7B59-A28B-B061ACDAED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Sensors measure something physical .. But does the physical world include everything we care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(psychology)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Sampling rate, noise, quality</a:t>
            </a:r>
          </a:p>
        </p:txBody>
      </p:sp>
      <p:sp>
        <p:nvSpPr>
          <p:cNvPr id="4" name="Slide Number Placeholder 3">
            <a:extLst>
              <a:ext uri="{FF2B5EF4-FFF2-40B4-BE49-F238E27FC236}">
                <a16:creationId xmlns:a16="http://schemas.microsoft.com/office/drawing/2014/main" id="{479924B3-B8C9-E0EE-18DC-0F042224133C}"/>
              </a:ext>
            </a:extLst>
          </p:cNvPr>
          <p:cNvSpPr>
            <a:spLocks noGrp="1"/>
          </p:cNvSpPr>
          <p:nvPr>
            <p:ph type="sldNum" sz="quarter" idx="5"/>
          </p:nvPr>
        </p:nvSpPr>
        <p:spPr/>
        <p:txBody>
          <a:bodyPr/>
          <a:lstStyle/>
          <a:p>
            <a:fld id="{7C11621C-3EA7-C342-A130-13C6D43C8C01}" type="slidenum">
              <a:rPr lang="en-US" smtClean="0"/>
              <a:pPr/>
              <a:t>12</a:t>
            </a:fld>
            <a:endParaRPr lang="en-US" dirty="0"/>
          </a:p>
        </p:txBody>
      </p:sp>
    </p:spTree>
    <p:extLst>
      <p:ext uri="{BB962C8B-B14F-4D97-AF65-F5344CB8AC3E}">
        <p14:creationId xmlns:p14="http://schemas.microsoft.com/office/powerpoint/2010/main" val="942817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55B3D-7205-4E42-3A5D-86B27DB5D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AC40CB-BAC7-58F6-7B03-C39D094C81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147BE-DE4B-E188-EFCF-2EA2471D63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Sensors measure something physical .. But does the physical world include everything we care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(psychology)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Sampling rate, noise, quality</a:t>
            </a:r>
          </a:p>
        </p:txBody>
      </p:sp>
      <p:sp>
        <p:nvSpPr>
          <p:cNvPr id="4" name="Slide Number Placeholder 3">
            <a:extLst>
              <a:ext uri="{FF2B5EF4-FFF2-40B4-BE49-F238E27FC236}">
                <a16:creationId xmlns:a16="http://schemas.microsoft.com/office/drawing/2014/main" id="{416A4F82-7349-4C4C-35C8-4E01AC2915BD}"/>
              </a:ext>
            </a:extLst>
          </p:cNvPr>
          <p:cNvSpPr>
            <a:spLocks noGrp="1"/>
          </p:cNvSpPr>
          <p:nvPr>
            <p:ph type="sldNum" sz="quarter" idx="5"/>
          </p:nvPr>
        </p:nvSpPr>
        <p:spPr/>
        <p:txBody>
          <a:bodyPr/>
          <a:lstStyle/>
          <a:p>
            <a:fld id="{7C11621C-3EA7-C342-A130-13C6D43C8C01}" type="slidenum">
              <a:rPr lang="en-US" smtClean="0"/>
              <a:pPr/>
              <a:t>13</a:t>
            </a:fld>
            <a:endParaRPr lang="en-US" dirty="0"/>
          </a:p>
        </p:txBody>
      </p:sp>
    </p:spTree>
    <p:extLst>
      <p:ext uri="{BB962C8B-B14F-4D97-AF65-F5344CB8AC3E}">
        <p14:creationId xmlns:p14="http://schemas.microsoft.com/office/powerpoint/2010/main" val="2169161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CAE93-BE48-44F1-F64C-FF9CA8CC8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3ED49C-32CC-9753-ACE9-2D0A5BABF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19055-69BB-A735-3FC5-A70C660C1331}"/>
              </a:ext>
            </a:extLst>
          </p:cNvPr>
          <p:cNvSpPr>
            <a:spLocks noGrp="1"/>
          </p:cNvSpPr>
          <p:nvPr>
            <p:ph type="body" idx="1"/>
          </p:nvPr>
        </p:nvSpPr>
        <p:spPr/>
        <p:txBody>
          <a:bodyPr/>
          <a:lstStyle/>
          <a:p>
            <a:pPr algn="l">
              <a:spcBef>
                <a:spcPts val="750"/>
              </a:spcBef>
              <a:spcAft>
                <a:spcPts val="600"/>
              </a:spcAft>
              <a:buFont typeface="Arial" panose="020B0604020202020204" pitchFamily="34" charset="0"/>
              <a:buChar char="•"/>
            </a:pPr>
            <a:r>
              <a:rPr lang="en-CA" b="1" i="0" dirty="0">
                <a:solidFill>
                  <a:srgbClr val="001D35"/>
                </a:solidFill>
                <a:effectLst/>
                <a:latin typeface="Google Sans"/>
              </a:rPr>
              <a:t>Direct sound</a:t>
            </a:r>
            <a:endParaRPr lang="en-CA" b="0" i="0" dirty="0">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CA" b="0" i="0" dirty="0">
                <a:solidFill>
                  <a:srgbClr val="001D35"/>
                </a:solidFill>
                <a:effectLst/>
                <a:latin typeface="Google Sans"/>
              </a:rPr>
              <a:t>The sound that travels directly from the source to the listener's ears, without any reflections. It carries the most information and is the sound we want to hear. </a:t>
            </a:r>
          </a:p>
          <a:p>
            <a:pPr algn="l">
              <a:spcBef>
                <a:spcPts val="750"/>
              </a:spcBef>
              <a:spcAft>
                <a:spcPts val="600"/>
              </a:spcAft>
              <a:buFont typeface="Arial" panose="020B0604020202020204" pitchFamily="34" charset="0"/>
              <a:buChar char="•"/>
            </a:pPr>
            <a:r>
              <a:rPr lang="en-CA" b="1" i="0" dirty="0">
                <a:solidFill>
                  <a:srgbClr val="001D35"/>
                </a:solidFill>
                <a:effectLst/>
                <a:latin typeface="Google Sans"/>
              </a:rPr>
              <a:t>Sound reflection</a:t>
            </a:r>
            <a:endParaRPr lang="en-CA" b="0" i="0" dirty="0">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CA" b="0" i="0" dirty="0">
                <a:solidFill>
                  <a:srgbClr val="001D35"/>
                </a:solidFill>
                <a:effectLst/>
                <a:latin typeface="Google Sans"/>
              </a:rPr>
              <a:t>When sound waves hit a surface and bounce back towards the listener. Reflections can cause issues like echoes, standing waves, and interference with the clarity of sound. </a:t>
            </a:r>
          </a:p>
          <a:p>
            <a:pPr algn="l">
              <a:spcBef>
                <a:spcPts val="750"/>
              </a:spcBef>
              <a:spcAft>
                <a:spcPts val="1500"/>
              </a:spcAft>
              <a:buFont typeface="Arial" panose="020B0604020202020204" pitchFamily="34" charset="0"/>
              <a:buChar char="•"/>
            </a:pPr>
            <a:r>
              <a:rPr lang="en-CA" b="1" i="0" dirty="0">
                <a:solidFill>
                  <a:srgbClr val="001D35"/>
                </a:solidFill>
                <a:effectLst/>
                <a:latin typeface="Google Sans"/>
              </a:rPr>
              <a:t>Sound absorption</a:t>
            </a:r>
            <a:endParaRPr lang="en-CA" b="0" i="0" dirty="0">
              <a:solidFill>
                <a:srgbClr val="001D35"/>
              </a:solidFill>
              <a:effectLst/>
              <a:latin typeface="Google Sans"/>
            </a:endParaRPr>
          </a:p>
          <a:p>
            <a:pPr algn="l" fontAlgn="ctr">
              <a:spcBef>
                <a:spcPts val="750"/>
              </a:spcBef>
              <a:spcAft>
                <a:spcPts val="1500"/>
              </a:spcAft>
              <a:buFont typeface="Arial" panose="020B0604020202020204" pitchFamily="34" charset="0"/>
              <a:buChar char="•"/>
            </a:pPr>
            <a:r>
              <a:rPr lang="en-CA" b="0" i="0" dirty="0">
                <a:solidFill>
                  <a:srgbClr val="001D35"/>
                </a:solidFill>
                <a:effectLst/>
                <a:latin typeface="Google Sans"/>
              </a:rPr>
              <a:t>The process of reducing the amount of sound energy that is reflected back into a room. Absorption works best with high- and midrange frequencies. </a:t>
            </a:r>
          </a:p>
          <a:p>
            <a:pPr algn="l">
              <a:spcBef>
                <a:spcPts val="750"/>
              </a:spcBef>
              <a:spcAft>
                <a:spcPts val="750"/>
              </a:spcAft>
            </a:pPr>
            <a:r>
              <a:rPr lang="en-CA" b="0" i="0" dirty="0">
                <a:solidFill>
                  <a:srgbClr val="001D35"/>
                </a:solidFill>
                <a:effectLst/>
                <a:latin typeface="Google Sans"/>
              </a:rPr>
              <a:t>Here are some things to consider about sound absorption, reflection, and direct sound:</a:t>
            </a:r>
          </a:p>
          <a:p>
            <a:pPr algn="l">
              <a:spcBef>
                <a:spcPts val="750"/>
              </a:spcBef>
              <a:spcAft>
                <a:spcPts val="600"/>
              </a:spcAft>
              <a:buFont typeface="Arial" panose="020B0604020202020204" pitchFamily="34" charset="0"/>
              <a:buChar char="•"/>
            </a:pPr>
            <a:r>
              <a:rPr lang="en-CA" b="1" i="0" dirty="0">
                <a:solidFill>
                  <a:srgbClr val="001D35"/>
                </a:solidFill>
                <a:effectLst/>
                <a:latin typeface="Google Sans"/>
              </a:rPr>
              <a:t>Loudness</a:t>
            </a:r>
            <a:endParaRPr lang="en-CA" b="0" i="0" dirty="0">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CA" b="0" i="0" dirty="0">
                <a:solidFill>
                  <a:srgbClr val="001D35"/>
                </a:solidFill>
                <a:effectLst/>
                <a:latin typeface="Google Sans"/>
              </a:rPr>
              <a:t>The loudness of reflected sound is always less than direct sound because it travels further and loses some energy at each reflection. However, the combination of direct and reflected sound can result in loudness that is greater than direct sound alone. </a:t>
            </a:r>
          </a:p>
          <a:p>
            <a:pPr algn="l">
              <a:spcBef>
                <a:spcPts val="750"/>
              </a:spcBef>
              <a:spcAft>
                <a:spcPts val="600"/>
              </a:spcAft>
              <a:buFont typeface="Arial" panose="020B0604020202020204" pitchFamily="34" charset="0"/>
              <a:buChar char="•"/>
            </a:pPr>
            <a:r>
              <a:rPr lang="en-CA" b="1" i="0" dirty="0">
                <a:solidFill>
                  <a:srgbClr val="001D35"/>
                </a:solidFill>
                <a:effectLst/>
                <a:latin typeface="Google Sans"/>
              </a:rPr>
              <a:t>Early reflections</a:t>
            </a:r>
            <a:endParaRPr lang="en-CA" b="0" i="0" dirty="0">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CA" b="0" i="0" dirty="0">
                <a:solidFill>
                  <a:srgbClr val="001D35"/>
                </a:solidFill>
                <a:effectLst/>
                <a:latin typeface="Google Sans"/>
              </a:rPr>
              <a:t>Early reflections are those that arrive at the ear within the first 60 </a:t>
            </a:r>
            <a:r>
              <a:rPr lang="en-CA" b="0" i="0" dirty="0" err="1">
                <a:solidFill>
                  <a:srgbClr val="001D35"/>
                </a:solidFill>
                <a:effectLst/>
                <a:latin typeface="Google Sans"/>
              </a:rPr>
              <a:t>ms.</a:t>
            </a:r>
            <a:r>
              <a:rPr lang="en-CA" b="0" i="0" dirty="0">
                <a:solidFill>
                  <a:srgbClr val="001D35"/>
                </a:solidFill>
                <a:effectLst/>
                <a:latin typeface="Google Sans"/>
              </a:rPr>
              <a:t> They can improve the loudness of the perceived sound, and are essential for achieving adequate speech intelligibility in situations where the direct sound is reduced. </a:t>
            </a:r>
          </a:p>
          <a:p>
            <a:pPr algn="l">
              <a:spcBef>
                <a:spcPts val="750"/>
              </a:spcBef>
              <a:spcAft>
                <a:spcPts val="600"/>
              </a:spcAft>
              <a:buFont typeface="Arial" panose="020B0604020202020204" pitchFamily="34" charset="0"/>
              <a:buChar char="•"/>
            </a:pPr>
            <a:r>
              <a:rPr lang="en-CA" b="1" i="0" dirty="0">
                <a:solidFill>
                  <a:srgbClr val="001D35"/>
                </a:solidFill>
                <a:effectLst/>
                <a:latin typeface="Google Sans"/>
              </a:rPr>
              <a:t>Destructive interference</a:t>
            </a:r>
            <a:endParaRPr lang="en-CA" b="0" i="0" dirty="0">
              <a:solidFill>
                <a:srgbClr val="001D35"/>
              </a:solidFill>
              <a:effectLst/>
              <a:latin typeface="Google Sans"/>
            </a:endParaRPr>
          </a:p>
          <a:p>
            <a:pPr algn="l" fontAlgn="ctr">
              <a:spcBef>
                <a:spcPts val="750"/>
              </a:spcBef>
              <a:spcAft>
                <a:spcPts val="600"/>
              </a:spcAft>
              <a:buFont typeface="Arial" panose="020B0604020202020204" pitchFamily="34" charset="0"/>
              <a:buChar char="•"/>
            </a:pPr>
            <a:r>
              <a:rPr lang="en-CA" b="0" i="0" dirty="0">
                <a:solidFill>
                  <a:srgbClr val="001D35"/>
                </a:solidFill>
                <a:effectLst/>
                <a:latin typeface="Google Sans"/>
              </a:rPr>
              <a:t>When direct and reflected sounds merge at the listener's ear, the phase of the delayed sound can be the exact opposite of the direct sound. This can cause the sounds to cancel each other out, which is known as destructive interference. </a:t>
            </a:r>
          </a:p>
          <a:p>
            <a:pPr algn="l">
              <a:spcBef>
                <a:spcPts val="750"/>
              </a:spcBef>
              <a:spcAft>
                <a:spcPts val="1500"/>
              </a:spcAft>
              <a:buFont typeface="Arial" panose="020B0604020202020204" pitchFamily="34" charset="0"/>
              <a:buChar char="•"/>
            </a:pPr>
            <a:r>
              <a:rPr lang="en-CA" b="1" i="0" dirty="0">
                <a:solidFill>
                  <a:srgbClr val="001D35"/>
                </a:solidFill>
                <a:effectLst/>
                <a:latin typeface="Google Sans"/>
              </a:rPr>
              <a:t>Treatment</a:t>
            </a:r>
            <a:endParaRPr lang="en-CA" b="0" i="0" dirty="0">
              <a:solidFill>
                <a:srgbClr val="001D35"/>
              </a:solidFill>
              <a:effectLst/>
              <a:latin typeface="Google Sans"/>
            </a:endParaRPr>
          </a:p>
          <a:p>
            <a:pPr algn="l">
              <a:spcBef>
                <a:spcPts val="750"/>
              </a:spcBef>
              <a:spcAft>
                <a:spcPts val="1500"/>
              </a:spcAft>
              <a:buFont typeface="Arial" panose="020B0604020202020204" pitchFamily="34" charset="0"/>
              <a:buChar char="•"/>
            </a:pPr>
            <a:r>
              <a:rPr lang="en-CA" b="0" i="0" dirty="0">
                <a:solidFill>
                  <a:srgbClr val="001D35"/>
                </a:solidFill>
                <a:effectLst/>
                <a:latin typeface="Google Sans"/>
              </a:rPr>
              <a:t>To treat reflection points, you can use absorptive acoustic panels, broadband absorption, or a combination of absorption and diffusion. </a:t>
            </a:r>
          </a:p>
        </p:txBody>
      </p:sp>
      <p:sp>
        <p:nvSpPr>
          <p:cNvPr id="4" name="Slide Number Placeholder 3">
            <a:extLst>
              <a:ext uri="{FF2B5EF4-FFF2-40B4-BE49-F238E27FC236}">
                <a16:creationId xmlns:a16="http://schemas.microsoft.com/office/drawing/2014/main" id="{B94E32E9-9D5B-CE9E-0AFB-70476C06BB96}"/>
              </a:ext>
            </a:extLst>
          </p:cNvPr>
          <p:cNvSpPr>
            <a:spLocks noGrp="1"/>
          </p:cNvSpPr>
          <p:nvPr>
            <p:ph type="sldNum" sz="quarter" idx="5"/>
          </p:nvPr>
        </p:nvSpPr>
        <p:spPr/>
        <p:txBody>
          <a:bodyPr/>
          <a:lstStyle/>
          <a:p>
            <a:fld id="{7C11621C-3EA7-C342-A130-13C6D43C8C01}" type="slidenum">
              <a:rPr lang="en-US" smtClean="0"/>
              <a:pPr/>
              <a:t>14</a:t>
            </a:fld>
            <a:endParaRPr lang="en-US" dirty="0"/>
          </a:p>
        </p:txBody>
      </p:sp>
    </p:spTree>
    <p:extLst>
      <p:ext uri="{BB962C8B-B14F-4D97-AF65-F5344CB8AC3E}">
        <p14:creationId xmlns:p14="http://schemas.microsoft.com/office/powerpoint/2010/main" val="900247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4C7C0-FD80-E3BF-BD6D-7B0A38662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2F6CA-E33C-1582-0511-9301856963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7C0E91-E486-0FAF-E2ED-78B6897072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Reverb can have strong effect on listeners</a:t>
            </a:r>
          </a:p>
        </p:txBody>
      </p:sp>
      <p:sp>
        <p:nvSpPr>
          <p:cNvPr id="4" name="Slide Number Placeholder 3">
            <a:extLst>
              <a:ext uri="{FF2B5EF4-FFF2-40B4-BE49-F238E27FC236}">
                <a16:creationId xmlns:a16="http://schemas.microsoft.com/office/drawing/2014/main" id="{DB6C0E66-F44E-5C1D-322D-88389DA7FA26}"/>
              </a:ext>
            </a:extLst>
          </p:cNvPr>
          <p:cNvSpPr>
            <a:spLocks noGrp="1"/>
          </p:cNvSpPr>
          <p:nvPr>
            <p:ph type="sldNum" sz="quarter" idx="5"/>
          </p:nvPr>
        </p:nvSpPr>
        <p:spPr/>
        <p:txBody>
          <a:bodyPr/>
          <a:lstStyle/>
          <a:p>
            <a:fld id="{7C11621C-3EA7-C342-A130-13C6D43C8C01}" type="slidenum">
              <a:rPr lang="en-US" smtClean="0"/>
              <a:pPr/>
              <a:t>15</a:t>
            </a:fld>
            <a:endParaRPr lang="en-US" dirty="0"/>
          </a:p>
        </p:txBody>
      </p:sp>
    </p:spTree>
    <p:extLst>
      <p:ext uri="{BB962C8B-B14F-4D97-AF65-F5344CB8AC3E}">
        <p14:creationId xmlns:p14="http://schemas.microsoft.com/office/powerpoint/2010/main" val="3036611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6E045-771A-2955-2D03-2D449C4DE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67D5C-672F-16DD-8438-052EDA12CA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D277B-4FAB-6D6F-7BE9-21FDCFE3F3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C88C913-032D-5050-4529-7B730C9F8920}"/>
              </a:ext>
            </a:extLst>
          </p:cNvPr>
          <p:cNvSpPr>
            <a:spLocks noGrp="1"/>
          </p:cNvSpPr>
          <p:nvPr>
            <p:ph type="sldNum" sz="quarter" idx="5"/>
          </p:nvPr>
        </p:nvSpPr>
        <p:spPr/>
        <p:txBody>
          <a:bodyPr/>
          <a:lstStyle/>
          <a:p>
            <a:fld id="{7C11621C-3EA7-C342-A130-13C6D43C8C01}" type="slidenum">
              <a:rPr lang="en-US" smtClean="0"/>
              <a:pPr/>
              <a:t>17</a:t>
            </a:fld>
            <a:endParaRPr lang="en-US" dirty="0"/>
          </a:p>
        </p:txBody>
      </p:sp>
    </p:spTree>
    <p:extLst>
      <p:ext uri="{BB962C8B-B14F-4D97-AF65-F5344CB8AC3E}">
        <p14:creationId xmlns:p14="http://schemas.microsoft.com/office/powerpoint/2010/main" val="2707848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EE65F-F65D-13D1-6C84-FD0738D95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136229-7D28-D518-7673-25E19B4AC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AC28B3-AFB2-87EF-15EC-4F5DEAD338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2C19BA0-2E8E-A65D-AD10-895233ABFB18}"/>
              </a:ext>
            </a:extLst>
          </p:cNvPr>
          <p:cNvSpPr>
            <a:spLocks noGrp="1"/>
          </p:cNvSpPr>
          <p:nvPr>
            <p:ph type="sldNum" sz="quarter" idx="5"/>
          </p:nvPr>
        </p:nvSpPr>
        <p:spPr/>
        <p:txBody>
          <a:bodyPr/>
          <a:lstStyle/>
          <a:p>
            <a:fld id="{7C11621C-3EA7-C342-A130-13C6D43C8C01}" type="slidenum">
              <a:rPr lang="en-US" smtClean="0"/>
              <a:pPr/>
              <a:t>18</a:t>
            </a:fld>
            <a:endParaRPr lang="en-US" dirty="0"/>
          </a:p>
        </p:txBody>
      </p:sp>
    </p:spTree>
    <p:extLst>
      <p:ext uri="{BB962C8B-B14F-4D97-AF65-F5344CB8AC3E}">
        <p14:creationId xmlns:p14="http://schemas.microsoft.com/office/powerpoint/2010/main" val="4207610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0A296-E313-56E2-BBCC-948FB8D55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6FBBB-0285-45AF-B859-ACAF8B1BA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76770B-E357-280A-A61E-8F29106199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49CEA2C1-C70A-13F1-C79C-8F7536F7F17F}"/>
              </a:ext>
            </a:extLst>
          </p:cNvPr>
          <p:cNvSpPr>
            <a:spLocks noGrp="1"/>
          </p:cNvSpPr>
          <p:nvPr>
            <p:ph type="sldNum" sz="quarter" idx="5"/>
          </p:nvPr>
        </p:nvSpPr>
        <p:spPr/>
        <p:txBody>
          <a:bodyPr/>
          <a:lstStyle/>
          <a:p>
            <a:fld id="{7C11621C-3EA7-C342-A130-13C6D43C8C01}" type="slidenum">
              <a:rPr lang="en-US" smtClean="0"/>
              <a:pPr/>
              <a:t>19</a:t>
            </a:fld>
            <a:endParaRPr lang="en-US" dirty="0"/>
          </a:p>
        </p:txBody>
      </p:sp>
    </p:spTree>
    <p:extLst>
      <p:ext uri="{BB962C8B-B14F-4D97-AF65-F5344CB8AC3E}">
        <p14:creationId xmlns:p14="http://schemas.microsoft.com/office/powerpoint/2010/main" val="2988025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47EAC-6189-2C94-AE4A-779645686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B4663-39CE-7E46-3057-EE52FFAF8E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C00E4E-E7FB-7A44-21C6-338B42B74B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advantage of physio measurements?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Disadvantage? </a:t>
            </a:r>
          </a:p>
        </p:txBody>
      </p:sp>
      <p:sp>
        <p:nvSpPr>
          <p:cNvPr id="4" name="Slide Number Placeholder 3">
            <a:extLst>
              <a:ext uri="{FF2B5EF4-FFF2-40B4-BE49-F238E27FC236}">
                <a16:creationId xmlns:a16="http://schemas.microsoft.com/office/drawing/2014/main" id="{21C09511-2610-51B0-F86E-335ADF2D6E6D}"/>
              </a:ext>
            </a:extLst>
          </p:cNvPr>
          <p:cNvSpPr>
            <a:spLocks noGrp="1"/>
          </p:cNvSpPr>
          <p:nvPr>
            <p:ph type="sldNum" sz="quarter" idx="5"/>
          </p:nvPr>
        </p:nvSpPr>
        <p:spPr/>
        <p:txBody>
          <a:bodyPr/>
          <a:lstStyle/>
          <a:p>
            <a:fld id="{7C11621C-3EA7-C342-A130-13C6D43C8C01}" type="slidenum">
              <a:rPr lang="en-US" smtClean="0"/>
              <a:pPr/>
              <a:t>20</a:t>
            </a:fld>
            <a:endParaRPr lang="en-US" dirty="0"/>
          </a:p>
        </p:txBody>
      </p:sp>
    </p:spTree>
    <p:extLst>
      <p:ext uri="{BB962C8B-B14F-4D97-AF65-F5344CB8AC3E}">
        <p14:creationId xmlns:p14="http://schemas.microsoft.com/office/powerpoint/2010/main" val="774243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C11621C-3EA7-C342-A130-13C6D43C8C01}" type="slidenum">
              <a:rPr lang="en-US" smtClean="0"/>
              <a:pPr/>
              <a:t>2</a:t>
            </a:fld>
            <a:endParaRPr lang="en-US" dirty="0"/>
          </a:p>
        </p:txBody>
      </p:sp>
    </p:spTree>
    <p:extLst>
      <p:ext uri="{BB962C8B-B14F-4D97-AF65-F5344CB8AC3E}">
        <p14:creationId xmlns:p14="http://schemas.microsoft.com/office/powerpoint/2010/main" val="600944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75A80-0408-8C76-779E-41EFE193A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99B3B-55CE-5BD6-CF9A-1C84A3976C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53B290-AD37-EB07-45A3-18DCEB9BAA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measure it with a mic?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kind of sensors can we use? </a:t>
            </a:r>
          </a:p>
        </p:txBody>
      </p:sp>
      <p:sp>
        <p:nvSpPr>
          <p:cNvPr id="4" name="Slide Number Placeholder 3">
            <a:extLst>
              <a:ext uri="{FF2B5EF4-FFF2-40B4-BE49-F238E27FC236}">
                <a16:creationId xmlns:a16="http://schemas.microsoft.com/office/drawing/2014/main" id="{2369B255-E17D-E085-07C1-710D44ED8E87}"/>
              </a:ext>
            </a:extLst>
          </p:cNvPr>
          <p:cNvSpPr>
            <a:spLocks noGrp="1"/>
          </p:cNvSpPr>
          <p:nvPr>
            <p:ph type="sldNum" sz="quarter" idx="5"/>
          </p:nvPr>
        </p:nvSpPr>
        <p:spPr/>
        <p:txBody>
          <a:bodyPr/>
          <a:lstStyle/>
          <a:p>
            <a:fld id="{7C11621C-3EA7-C342-A130-13C6D43C8C01}" type="slidenum">
              <a:rPr lang="en-US" smtClean="0"/>
              <a:pPr/>
              <a:t>21</a:t>
            </a:fld>
            <a:endParaRPr lang="en-US" dirty="0"/>
          </a:p>
        </p:txBody>
      </p:sp>
    </p:spTree>
    <p:extLst>
      <p:ext uri="{BB962C8B-B14F-4D97-AF65-F5344CB8AC3E}">
        <p14:creationId xmlns:p14="http://schemas.microsoft.com/office/powerpoint/2010/main" val="2754313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5A741-C6A0-4C8B-C6CA-F8405C494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36D15-BB36-5A03-5874-3728B20D5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1DF27-39F3-6E67-35D0-B8BDADE08A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measure it with a mic?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kind of sensors can we use? </a:t>
            </a:r>
          </a:p>
        </p:txBody>
      </p:sp>
      <p:sp>
        <p:nvSpPr>
          <p:cNvPr id="4" name="Slide Number Placeholder 3">
            <a:extLst>
              <a:ext uri="{FF2B5EF4-FFF2-40B4-BE49-F238E27FC236}">
                <a16:creationId xmlns:a16="http://schemas.microsoft.com/office/drawing/2014/main" id="{2EBAEF7A-DD09-6BF8-67B1-1422CA389539}"/>
              </a:ext>
            </a:extLst>
          </p:cNvPr>
          <p:cNvSpPr>
            <a:spLocks noGrp="1"/>
          </p:cNvSpPr>
          <p:nvPr>
            <p:ph type="sldNum" sz="quarter" idx="5"/>
          </p:nvPr>
        </p:nvSpPr>
        <p:spPr/>
        <p:txBody>
          <a:bodyPr/>
          <a:lstStyle/>
          <a:p>
            <a:fld id="{7C11621C-3EA7-C342-A130-13C6D43C8C01}" type="slidenum">
              <a:rPr lang="en-US" smtClean="0"/>
              <a:pPr/>
              <a:t>22</a:t>
            </a:fld>
            <a:endParaRPr lang="en-US" dirty="0"/>
          </a:p>
        </p:txBody>
      </p:sp>
    </p:spTree>
    <p:extLst>
      <p:ext uri="{BB962C8B-B14F-4D97-AF65-F5344CB8AC3E}">
        <p14:creationId xmlns:p14="http://schemas.microsoft.com/office/powerpoint/2010/main" val="3855472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4A971-B0F5-BA26-BDF4-68B6498A3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F20BEC-1071-A5E9-CD20-905AC7DE55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6F7E7B-B955-8DDF-159C-D86904F166F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measure it with a mic?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kind of sensors can we use? </a:t>
            </a:r>
          </a:p>
        </p:txBody>
      </p:sp>
      <p:sp>
        <p:nvSpPr>
          <p:cNvPr id="4" name="Slide Number Placeholder 3">
            <a:extLst>
              <a:ext uri="{FF2B5EF4-FFF2-40B4-BE49-F238E27FC236}">
                <a16:creationId xmlns:a16="http://schemas.microsoft.com/office/drawing/2014/main" id="{FE0BAD30-F74D-A509-95A6-C2615478509D}"/>
              </a:ext>
            </a:extLst>
          </p:cNvPr>
          <p:cNvSpPr>
            <a:spLocks noGrp="1"/>
          </p:cNvSpPr>
          <p:nvPr>
            <p:ph type="sldNum" sz="quarter" idx="5"/>
          </p:nvPr>
        </p:nvSpPr>
        <p:spPr/>
        <p:txBody>
          <a:bodyPr/>
          <a:lstStyle/>
          <a:p>
            <a:fld id="{7C11621C-3EA7-C342-A130-13C6D43C8C01}" type="slidenum">
              <a:rPr lang="en-US" smtClean="0"/>
              <a:pPr/>
              <a:t>23</a:t>
            </a:fld>
            <a:endParaRPr lang="en-US" dirty="0"/>
          </a:p>
        </p:txBody>
      </p:sp>
    </p:spTree>
    <p:extLst>
      <p:ext uri="{BB962C8B-B14F-4D97-AF65-F5344CB8AC3E}">
        <p14:creationId xmlns:p14="http://schemas.microsoft.com/office/powerpoint/2010/main" val="4150927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20549-90B0-1901-0910-93E2C2E91B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D8D3F2-9EB3-6DC2-758E-39CD079A4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BD6B44-BE94-3ECC-053F-A0E5539748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measure it with a mic?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kind of sensors can we use? </a:t>
            </a:r>
          </a:p>
        </p:txBody>
      </p:sp>
      <p:sp>
        <p:nvSpPr>
          <p:cNvPr id="4" name="Slide Number Placeholder 3">
            <a:extLst>
              <a:ext uri="{FF2B5EF4-FFF2-40B4-BE49-F238E27FC236}">
                <a16:creationId xmlns:a16="http://schemas.microsoft.com/office/drawing/2014/main" id="{38A7E1DE-C4ED-807D-B4DD-70A9886D2AD3}"/>
              </a:ext>
            </a:extLst>
          </p:cNvPr>
          <p:cNvSpPr>
            <a:spLocks noGrp="1"/>
          </p:cNvSpPr>
          <p:nvPr>
            <p:ph type="sldNum" sz="quarter" idx="5"/>
          </p:nvPr>
        </p:nvSpPr>
        <p:spPr/>
        <p:txBody>
          <a:bodyPr/>
          <a:lstStyle/>
          <a:p>
            <a:fld id="{7C11621C-3EA7-C342-A130-13C6D43C8C01}" type="slidenum">
              <a:rPr lang="en-US" smtClean="0"/>
              <a:pPr/>
              <a:t>24</a:t>
            </a:fld>
            <a:endParaRPr lang="en-US" dirty="0"/>
          </a:p>
        </p:txBody>
      </p:sp>
    </p:spTree>
    <p:extLst>
      <p:ext uri="{BB962C8B-B14F-4D97-AF65-F5344CB8AC3E}">
        <p14:creationId xmlns:p14="http://schemas.microsoft.com/office/powerpoint/2010/main" val="3505806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0B16E-8A86-5BBD-B955-A5473C7E6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18D81-1A0D-D2C2-E22E-53FC4D7460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D4C37-8F3E-1898-A631-E95318ABB0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measure it with a mic?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kind of sensors can we use? </a:t>
            </a:r>
          </a:p>
        </p:txBody>
      </p:sp>
      <p:sp>
        <p:nvSpPr>
          <p:cNvPr id="4" name="Slide Number Placeholder 3">
            <a:extLst>
              <a:ext uri="{FF2B5EF4-FFF2-40B4-BE49-F238E27FC236}">
                <a16:creationId xmlns:a16="http://schemas.microsoft.com/office/drawing/2014/main" id="{0D8E5DE0-4FAE-78B9-00BE-0213B93BECAC}"/>
              </a:ext>
            </a:extLst>
          </p:cNvPr>
          <p:cNvSpPr>
            <a:spLocks noGrp="1"/>
          </p:cNvSpPr>
          <p:nvPr>
            <p:ph type="sldNum" sz="quarter" idx="5"/>
          </p:nvPr>
        </p:nvSpPr>
        <p:spPr/>
        <p:txBody>
          <a:bodyPr/>
          <a:lstStyle/>
          <a:p>
            <a:fld id="{7C11621C-3EA7-C342-A130-13C6D43C8C01}" type="slidenum">
              <a:rPr lang="en-US" smtClean="0"/>
              <a:pPr/>
              <a:t>25</a:t>
            </a:fld>
            <a:endParaRPr lang="en-US" dirty="0"/>
          </a:p>
        </p:txBody>
      </p:sp>
    </p:spTree>
    <p:extLst>
      <p:ext uri="{BB962C8B-B14F-4D97-AF65-F5344CB8AC3E}">
        <p14:creationId xmlns:p14="http://schemas.microsoft.com/office/powerpoint/2010/main" val="2345722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62232-8A7A-A36D-6D5E-9BA98EF10B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783A24-5BDF-295B-0CE2-8386AD9D85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89EC30-B1C4-7442-6BE5-528DDD6980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measure it with a mic?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kind of sensors can we use? </a:t>
            </a:r>
          </a:p>
        </p:txBody>
      </p:sp>
      <p:sp>
        <p:nvSpPr>
          <p:cNvPr id="4" name="Slide Number Placeholder 3">
            <a:extLst>
              <a:ext uri="{FF2B5EF4-FFF2-40B4-BE49-F238E27FC236}">
                <a16:creationId xmlns:a16="http://schemas.microsoft.com/office/drawing/2014/main" id="{5DECA4ED-1944-4C07-23F5-22B34007D89C}"/>
              </a:ext>
            </a:extLst>
          </p:cNvPr>
          <p:cNvSpPr>
            <a:spLocks noGrp="1"/>
          </p:cNvSpPr>
          <p:nvPr>
            <p:ph type="sldNum" sz="quarter" idx="5"/>
          </p:nvPr>
        </p:nvSpPr>
        <p:spPr/>
        <p:txBody>
          <a:bodyPr/>
          <a:lstStyle/>
          <a:p>
            <a:fld id="{7C11621C-3EA7-C342-A130-13C6D43C8C01}" type="slidenum">
              <a:rPr lang="en-US" smtClean="0"/>
              <a:pPr/>
              <a:t>26</a:t>
            </a:fld>
            <a:endParaRPr lang="en-US" dirty="0"/>
          </a:p>
        </p:txBody>
      </p:sp>
    </p:spTree>
    <p:extLst>
      <p:ext uri="{BB962C8B-B14F-4D97-AF65-F5344CB8AC3E}">
        <p14:creationId xmlns:p14="http://schemas.microsoft.com/office/powerpoint/2010/main" val="1247368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71012-002B-96E3-35B9-7609ACA95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4C8BC-E39D-DDB6-BDD9-10214D4F8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1B94C-B824-8592-B8EB-299C8277E56B}"/>
              </a:ext>
            </a:extLst>
          </p:cNvPr>
          <p:cNvSpPr>
            <a:spLocks noGrp="1"/>
          </p:cNvSpPr>
          <p:nvPr>
            <p:ph type="body" idx="1"/>
          </p:nvPr>
        </p:nvSpPr>
        <p:spPr/>
        <p:txBody>
          <a:bodyPr/>
          <a:lstStyle/>
          <a:p>
            <a:r>
              <a:rPr lang="en-US" dirty="0"/>
              <a:t>TODO photo of lab</a:t>
            </a:r>
          </a:p>
        </p:txBody>
      </p:sp>
      <p:sp>
        <p:nvSpPr>
          <p:cNvPr id="4" name="Slide Number Placeholder 3">
            <a:extLst>
              <a:ext uri="{FF2B5EF4-FFF2-40B4-BE49-F238E27FC236}">
                <a16:creationId xmlns:a16="http://schemas.microsoft.com/office/drawing/2014/main" id="{E32E39CF-66C6-2A08-CF5B-DFF365C09786}"/>
              </a:ext>
            </a:extLst>
          </p:cNvPr>
          <p:cNvSpPr>
            <a:spLocks noGrp="1"/>
          </p:cNvSpPr>
          <p:nvPr>
            <p:ph type="sldNum" sz="quarter" idx="5"/>
          </p:nvPr>
        </p:nvSpPr>
        <p:spPr/>
        <p:txBody>
          <a:bodyPr/>
          <a:lstStyle/>
          <a:p>
            <a:fld id="{7C11621C-3EA7-C342-A130-13C6D43C8C01}" type="slidenum">
              <a:rPr lang="en-US" smtClean="0"/>
              <a:pPr/>
              <a:t>27</a:t>
            </a:fld>
            <a:endParaRPr lang="en-US" dirty="0"/>
          </a:p>
        </p:txBody>
      </p:sp>
    </p:spTree>
    <p:extLst>
      <p:ext uri="{BB962C8B-B14F-4D97-AF65-F5344CB8AC3E}">
        <p14:creationId xmlns:p14="http://schemas.microsoft.com/office/powerpoint/2010/main" val="1825937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99FC1-4951-F2C5-EDDA-1FAB8AC242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9F7F0A-6F10-A9F7-6552-261C60837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3AE659-2636-13EC-7708-D062D93C92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 of workshop -- what are all of these words?</a:t>
            </a:r>
          </a:p>
        </p:txBody>
      </p:sp>
      <p:sp>
        <p:nvSpPr>
          <p:cNvPr id="4" name="Slide Number Placeholder 3">
            <a:extLst>
              <a:ext uri="{FF2B5EF4-FFF2-40B4-BE49-F238E27FC236}">
                <a16:creationId xmlns:a16="http://schemas.microsoft.com/office/drawing/2014/main" id="{8D9DA58E-6E06-4937-DB08-216FEBA164B6}"/>
              </a:ext>
            </a:extLst>
          </p:cNvPr>
          <p:cNvSpPr>
            <a:spLocks noGrp="1"/>
          </p:cNvSpPr>
          <p:nvPr>
            <p:ph type="sldNum" sz="quarter" idx="5"/>
          </p:nvPr>
        </p:nvSpPr>
        <p:spPr/>
        <p:txBody>
          <a:bodyPr/>
          <a:lstStyle/>
          <a:p>
            <a:fld id="{7C11621C-3EA7-C342-A130-13C6D43C8C01}" type="slidenum">
              <a:rPr lang="en-US" smtClean="0"/>
              <a:pPr/>
              <a:t>3</a:t>
            </a:fld>
            <a:endParaRPr lang="en-US" dirty="0"/>
          </a:p>
        </p:txBody>
      </p:sp>
    </p:spTree>
    <p:extLst>
      <p:ext uri="{BB962C8B-B14F-4D97-AF65-F5344CB8AC3E}">
        <p14:creationId xmlns:p14="http://schemas.microsoft.com/office/powerpoint/2010/main" val="682812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FBFDA-DFC3-3A59-A86B-6DF427B113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D1E83D-B5F0-D88D-BC89-770AF91107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A7130-6028-8558-353B-F11892BD41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BA02DCE-78BC-69B8-01FF-8B0FFF8C9745}"/>
              </a:ext>
            </a:extLst>
          </p:cNvPr>
          <p:cNvSpPr>
            <a:spLocks noGrp="1"/>
          </p:cNvSpPr>
          <p:nvPr>
            <p:ph type="sldNum" sz="quarter" idx="5"/>
          </p:nvPr>
        </p:nvSpPr>
        <p:spPr/>
        <p:txBody>
          <a:bodyPr/>
          <a:lstStyle/>
          <a:p>
            <a:fld id="{7C11621C-3EA7-C342-A130-13C6D43C8C01}" type="slidenum">
              <a:rPr lang="en-US" smtClean="0"/>
              <a:pPr/>
              <a:t>4</a:t>
            </a:fld>
            <a:endParaRPr lang="en-US" dirty="0"/>
          </a:p>
        </p:txBody>
      </p:sp>
    </p:spTree>
    <p:extLst>
      <p:ext uri="{BB962C8B-B14F-4D97-AF65-F5344CB8AC3E}">
        <p14:creationId xmlns:p14="http://schemas.microsoft.com/office/powerpoint/2010/main" val="123395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88A80-FF75-E097-42A8-EAF1284A6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66D94-74C2-993A-193A-87EB52CCB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B81A8A-B2D3-68E7-B687-DA6F0A9B80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Sensors measure something physical .. But does the physical world include everything we care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(psychology)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Sampling rate, noise, quality</a:t>
            </a:r>
          </a:p>
        </p:txBody>
      </p:sp>
      <p:sp>
        <p:nvSpPr>
          <p:cNvPr id="4" name="Slide Number Placeholder 3">
            <a:extLst>
              <a:ext uri="{FF2B5EF4-FFF2-40B4-BE49-F238E27FC236}">
                <a16:creationId xmlns:a16="http://schemas.microsoft.com/office/drawing/2014/main" id="{73B0C62A-1A15-F396-E405-CE8F45E810CC}"/>
              </a:ext>
            </a:extLst>
          </p:cNvPr>
          <p:cNvSpPr>
            <a:spLocks noGrp="1"/>
          </p:cNvSpPr>
          <p:nvPr>
            <p:ph type="sldNum" sz="quarter" idx="5"/>
          </p:nvPr>
        </p:nvSpPr>
        <p:spPr/>
        <p:txBody>
          <a:bodyPr/>
          <a:lstStyle/>
          <a:p>
            <a:fld id="{7C11621C-3EA7-C342-A130-13C6D43C8C01}" type="slidenum">
              <a:rPr lang="en-US" smtClean="0"/>
              <a:pPr/>
              <a:t>5</a:t>
            </a:fld>
            <a:endParaRPr lang="en-US" dirty="0"/>
          </a:p>
        </p:txBody>
      </p:sp>
    </p:spTree>
    <p:extLst>
      <p:ext uri="{BB962C8B-B14F-4D97-AF65-F5344CB8AC3E}">
        <p14:creationId xmlns:p14="http://schemas.microsoft.com/office/powerpoint/2010/main" val="4287125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32358-B749-2CD2-E626-742F58C588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1BA6D-3047-1C0F-9C3E-2FBB9E55A2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6263E-9E57-F9AC-E2A7-8F87F204AC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47B1B43-8101-2791-F26A-0536AFC09254}"/>
              </a:ext>
            </a:extLst>
          </p:cNvPr>
          <p:cNvSpPr>
            <a:spLocks noGrp="1"/>
          </p:cNvSpPr>
          <p:nvPr>
            <p:ph type="sldNum" sz="quarter" idx="5"/>
          </p:nvPr>
        </p:nvSpPr>
        <p:spPr/>
        <p:txBody>
          <a:bodyPr/>
          <a:lstStyle/>
          <a:p>
            <a:fld id="{7C11621C-3EA7-C342-A130-13C6D43C8C01}" type="slidenum">
              <a:rPr lang="en-US" smtClean="0"/>
              <a:pPr/>
              <a:t>6</a:t>
            </a:fld>
            <a:endParaRPr lang="en-US" dirty="0"/>
          </a:p>
        </p:txBody>
      </p:sp>
    </p:spTree>
    <p:extLst>
      <p:ext uri="{BB962C8B-B14F-4D97-AF65-F5344CB8AC3E}">
        <p14:creationId xmlns:p14="http://schemas.microsoft.com/office/powerpoint/2010/main" val="1262438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6A41A-4BCE-751D-F773-0984D5277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0060FA-F07F-83DD-C7E1-86258974B3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13806-904D-A5B6-3329-2D21A5B141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E8D7F67-DD33-9169-2B99-CD1C98713399}"/>
              </a:ext>
            </a:extLst>
          </p:cNvPr>
          <p:cNvSpPr>
            <a:spLocks noGrp="1"/>
          </p:cNvSpPr>
          <p:nvPr>
            <p:ph type="sldNum" sz="quarter" idx="5"/>
          </p:nvPr>
        </p:nvSpPr>
        <p:spPr/>
        <p:txBody>
          <a:bodyPr/>
          <a:lstStyle/>
          <a:p>
            <a:fld id="{7C11621C-3EA7-C342-A130-13C6D43C8C01}" type="slidenum">
              <a:rPr lang="en-US" smtClean="0"/>
              <a:pPr/>
              <a:t>7</a:t>
            </a:fld>
            <a:endParaRPr lang="en-US" dirty="0"/>
          </a:p>
        </p:txBody>
      </p:sp>
    </p:spTree>
    <p:extLst>
      <p:ext uri="{BB962C8B-B14F-4D97-AF65-F5344CB8AC3E}">
        <p14:creationId xmlns:p14="http://schemas.microsoft.com/office/powerpoint/2010/main" val="2063693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7BAA7-85D9-EC44-4C66-801944FB4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075F6-7FFB-52F4-40B7-824E024B1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06B825-AB71-66E5-FD95-CCABD62395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compression and rarefaction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amplitude</a:t>
            </a:r>
          </a:p>
        </p:txBody>
      </p:sp>
      <p:sp>
        <p:nvSpPr>
          <p:cNvPr id="4" name="Slide Number Placeholder 3">
            <a:extLst>
              <a:ext uri="{FF2B5EF4-FFF2-40B4-BE49-F238E27FC236}">
                <a16:creationId xmlns:a16="http://schemas.microsoft.com/office/drawing/2014/main" id="{EA78AF26-F906-400D-8144-4D032EE5D104}"/>
              </a:ext>
            </a:extLst>
          </p:cNvPr>
          <p:cNvSpPr>
            <a:spLocks noGrp="1"/>
          </p:cNvSpPr>
          <p:nvPr>
            <p:ph type="sldNum" sz="quarter" idx="5"/>
          </p:nvPr>
        </p:nvSpPr>
        <p:spPr/>
        <p:txBody>
          <a:bodyPr/>
          <a:lstStyle/>
          <a:p>
            <a:fld id="{7C11621C-3EA7-C342-A130-13C6D43C8C01}" type="slidenum">
              <a:rPr lang="en-US" smtClean="0"/>
              <a:pPr/>
              <a:t>8</a:t>
            </a:fld>
            <a:endParaRPr lang="en-US" dirty="0"/>
          </a:p>
        </p:txBody>
      </p:sp>
    </p:spTree>
    <p:extLst>
      <p:ext uri="{BB962C8B-B14F-4D97-AF65-F5344CB8AC3E}">
        <p14:creationId xmlns:p14="http://schemas.microsoft.com/office/powerpoint/2010/main" val="4035095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FDCF8-EC88-14C6-D68E-1B4BF60C4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3205C-9E55-B2FD-13A9-092D612EB3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70C47-D69D-2153-29BA-19576645B8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5F631AE-E4C1-E42E-04EE-FE17CDFFE08A}"/>
              </a:ext>
            </a:extLst>
          </p:cNvPr>
          <p:cNvSpPr>
            <a:spLocks noGrp="1"/>
          </p:cNvSpPr>
          <p:nvPr>
            <p:ph type="sldNum" sz="quarter" idx="5"/>
          </p:nvPr>
        </p:nvSpPr>
        <p:spPr/>
        <p:txBody>
          <a:bodyPr/>
          <a:lstStyle/>
          <a:p>
            <a:fld id="{7C11621C-3EA7-C342-A130-13C6D43C8C01}" type="slidenum">
              <a:rPr lang="en-US" smtClean="0"/>
              <a:pPr/>
              <a:t>9</a:t>
            </a:fld>
            <a:endParaRPr lang="en-US" dirty="0"/>
          </a:p>
        </p:txBody>
      </p:sp>
    </p:spTree>
    <p:extLst>
      <p:ext uri="{BB962C8B-B14F-4D97-AF65-F5344CB8AC3E}">
        <p14:creationId xmlns:p14="http://schemas.microsoft.com/office/powerpoint/2010/main" val="1317665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Image" descr="McMaster University Brighter World themed background image featuring overlayed circles, radiences and an image of the McMaster Iconic Archway">
            <a:extLst>
              <a:ext uri="{FF2B5EF4-FFF2-40B4-BE49-F238E27FC236}">
                <a16:creationId xmlns:a16="http://schemas.microsoft.com/office/drawing/2014/main" id="{B6EC7246-D40E-A849-88BF-8FEAEB18D21B}"/>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Placeholder" descr="Master title"/>
          <p:cNvSpPr>
            <a:spLocks noGrp="1"/>
          </p:cNvSpPr>
          <p:nvPr>
            <p:ph type="ctrTitle"/>
          </p:nvPr>
        </p:nvSpPr>
        <p:spPr>
          <a:xfrm>
            <a:off x="2563091" y="476104"/>
            <a:ext cx="3255818" cy="1999628"/>
          </a:xfrm>
        </p:spPr>
        <p:txBody>
          <a:bodyPr anchor="b" anchorCtr="0">
            <a:normAutofit/>
          </a:bodyPr>
          <a:lstStyle>
            <a:lvl1pPr>
              <a:lnSpc>
                <a:spcPct val="100000"/>
              </a:lnSpc>
              <a:defRPr sz="3000">
                <a:solidFill>
                  <a:schemeClr val="tx1"/>
                </a:solidFill>
              </a:defRPr>
            </a:lvl1pPr>
          </a:lstStyle>
          <a:p>
            <a:r>
              <a:rPr lang="en-US" dirty="0"/>
              <a:t>Click to edit Master title style</a:t>
            </a:r>
          </a:p>
        </p:txBody>
      </p:sp>
      <p:sp>
        <p:nvSpPr>
          <p:cNvPr id="3" name="Subtitle Placeholder" descr="Master subtitle"/>
          <p:cNvSpPr>
            <a:spLocks noGrp="1"/>
          </p:cNvSpPr>
          <p:nvPr>
            <p:ph type="subTitle" idx="1"/>
          </p:nvPr>
        </p:nvSpPr>
        <p:spPr>
          <a:xfrm>
            <a:off x="2563090" y="2475732"/>
            <a:ext cx="3054928" cy="683718"/>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7" name="Meeting Information" descr="Meering or Audience Data">
            <a:extLst>
              <a:ext uri="{FF2B5EF4-FFF2-40B4-BE49-F238E27FC236}">
                <a16:creationId xmlns:a16="http://schemas.microsoft.com/office/drawing/2014/main" id="{E4830579-3FC9-4C47-AF4E-DC02A16FCB8B}"/>
              </a:ext>
            </a:extLst>
          </p:cNvPr>
          <p:cNvSpPr>
            <a:spLocks noGrp="1"/>
          </p:cNvSpPr>
          <p:nvPr>
            <p:ph type="body" sz="quarter" idx="10" hasCustomPrompt="1"/>
          </p:nvPr>
        </p:nvSpPr>
        <p:spPr>
          <a:xfrm>
            <a:off x="1510146" y="3159450"/>
            <a:ext cx="1364672" cy="1019380"/>
          </a:xfrm>
        </p:spPr>
        <p:txBody>
          <a:bodyPr anchor="ctr" anchorCtr="0">
            <a:noAutofit/>
          </a:bodyPr>
          <a:lstStyle>
            <a:lvl1pPr marL="0" indent="0" algn="ctr">
              <a:buNone/>
              <a:defRPr sz="1100">
                <a:solidFill>
                  <a:srgbClr val="464F55"/>
                </a:solidFill>
              </a:defRPr>
            </a:lvl1pPr>
            <a:lvl2pPr marL="342900" indent="0">
              <a:buNone/>
              <a:defRPr sz="1100"/>
            </a:lvl2pPr>
            <a:lvl3pPr marL="685800" indent="0">
              <a:buNone/>
              <a:defRPr sz="1100"/>
            </a:lvl3pPr>
            <a:lvl4pPr marL="1028700" indent="0">
              <a:buNone/>
              <a:defRPr sz="1100"/>
            </a:lvl4pPr>
            <a:lvl5pPr marL="1371600" indent="0">
              <a:buNone/>
              <a:defRPr sz="1100"/>
            </a:lvl5pPr>
          </a:lstStyle>
          <a:p>
            <a:pPr lvl="0"/>
            <a:r>
              <a:rPr lang="en-US" dirty="0"/>
              <a:t>Meeting or Audience Date</a:t>
            </a:r>
          </a:p>
        </p:txBody>
      </p:sp>
      <p:cxnSp>
        <p:nvCxnSpPr>
          <p:cNvPr id="13" name="Brighter World Divider">
            <a:extLst>
              <a:ext uri="{C183D7F6-B498-43B3-948B-1728B52AA6E4}">
                <adec:decorative xmlns:adec="http://schemas.microsoft.com/office/drawing/2017/decorative" val="1"/>
              </a:ext>
            </a:extLst>
          </p:cNvPr>
          <p:cNvCxnSpPr>
            <a:cxnSpLocks/>
          </p:cNvCxnSpPr>
          <p:nvPr userDrawn="1"/>
        </p:nvCxnSpPr>
        <p:spPr>
          <a:xfrm>
            <a:off x="1" y="4661165"/>
            <a:ext cx="7710054"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4" name="McMaster Logo" descr="McMaster University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62769" y="4484767"/>
            <a:ext cx="1019175" cy="561975"/>
          </a:xfrm>
          <a:prstGeom prst="rect">
            <a:avLst/>
          </a:prstGeom>
        </p:spPr>
      </p:pic>
      <p:pic>
        <p:nvPicPr>
          <p:cNvPr id="15" name="Brighter World Logo" descr="Brighter World Logo"/>
          <p:cNvPicPr>
            <a:picLocks noChangeAspect="1"/>
          </p:cNvPicPr>
          <p:nvPr userDrawn="1"/>
        </p:nvPicPr>
        <p:blipFill rotWithShape="1">
          <a:blip r:embed="rId4">
            <a:extLst>
              <a:ext uri="{28A0092B-C50C-407E-A947-70E740481C1C}">
                <a14:useLocalDpi xmlns:a14="http://schemas.microsoft.com/office/drawing/2010/main" val="0"/>
              </a:ext>
            </a:extLst>
          </a:blip>
          <a:srcRect t="1" r="39176" b="47"/>
          <a:stretch/>
        </p:blipFill>
        <p:spPr>
          <a:xfrm>
            <a:off x="200893" y="4834777"/>
            <a:ext cx="1136072" cy="136841"/>
          </a:xfrm>
          <a:prstGeom prst="rect">
            <a:avLst/>
          </a:prstGeom>
        </p:spPr>
      </p:pic>
      <p:sp>
        <p:nvSpPr>
          <p:cNvPr id="18" name="URL">
            <a:extLst>
              <a:ext uri="{FF2B5EF4-FFF2-40B4-BE49-F238E27FC236}">
                <a16:creationId xmlns:a16="http://schemas.microsoft.com/office/drawing/2014/main" id="{966BBFA2-FDBF-FA4A-9952-D71EB07DF1D7}"/>
              </a:ext>
            </a:extLst>
          </p:cNvPr>
          <p:cNvSpPr txBox="1"/>
          <p:nvPr userDrawn="1"/>
        </p:nvSpPr>
        <p:spPr>
          <a:xfrm>
            <a:off x="1277515" y="4774219"/>
            <a:ext cx="2504775" cy="242374"/>
          </a:xfrm>
          <a:prstGeom prst="rect">
            <a:avLst/>
          </a:prstGeom>
          <a:noFill/>
        </p:spPr>
        <p:txBody>
          <a:bodyPr wrap="square" rtlCol="0">
            <a:spAutoFit/>
          </a:bodyPr>
          <a:lstStyle/>
          <a:p>
            <a:r>
              <a:rPr lang="en-US" sz="975" spc="20" baseline="0" dirty="0">
                <a:latin typeface="Arial" panose="020B0604020202020204" pitchFamily="34" charset="0"/>
                <a:cs typeface="Arial" panose="020B0604020202020204" pitchFamily="34" charset="0"/>
              </a:rPr>
              <a:t>mcmaster.ca</a:t>
            </a:r>
          </a:p>
        </p:txBody>
      </p:sp>
    </p:spTree>
    <p:extLst>
      <p:ext uri="{BB962C8B-B14F-4D97-AF65-F5344CB8AC3E}">
        <p14:creationId xmlns:p14="http://schemas.microsoft.com/office/powerpoint/2010/main" val="141760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Placeholder"/>
          <p:cNvSpPr>
            <a:spLocks noGrp="1"/>
          </p:cNvSpPr>
          <p:nvPr>
            <p:ph type="title"/>
          </p:nvPr>
        </p:nvSpPr>
        <p:spPr>
          <a:xfrm>
            <a:off x="1792288" y="3600450"/>
            <a:ext cx="5486400" cy="425054"/>
          </a:xfrm>
        </p:spPr>
        <p:txBody>
          <a:bodyPr anchor="b"/>
          <a:lstStyle>
            <a:lvl1pPr algn="l">
              <a:defRPr sz="1500" b="0">
                <a:solidFill>
                  <a:schemeClr val="accent1"/>
                </a:solidFill>
              </a:defRPr>
            </a:lvl1pPr>
          </a:lstStyle>
          <a:p>
            <a:r>
              <a:rPr lang="en-US"/>
              <a:t>Click to edit Master title style</a:t>
            </a:r>
          </a:p>
        </p:txBody>
      </p:sp>
      <p:sp>
        <p:nvSpPr>
          <p:cNvPr id="4" name="Subtitle Placeholder"/>
          <p:cNvSpPr>
            <a:spLocks noGrp="1"/>
          </p:cNvSpPr>
          <p:nvPr>
            <p:ph type="body" sz="half" idx="2" hasCustomPrompt="1"/>
          </p:nvPr>
        </p:nvSpPr>
        <p:spPr>
          <a:xfrm>
            <a:off x="1792288" y="4025503"/>
            <a:ext cx="5486400" cy="603647"/>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add subtitle</a:t>
            </a:r>
          </a:p>
        </p:txBody>
      </p:sp>
      <p:sp>
        <p:nvSpPr>
          <p:cNvPr id="3" name="Picture Placeholder"/>
          <p:cNvSpPr>
            <a:spLocks noGrp="1"/>
          </p:cNvSpPr>
          <p:nvPr>
            <p:ph type="pic" idx="1" hasCustomPrompt="1"/>
          </p:nvPr>
        </p:nvSpPr>
        <p:spPr>
          <a:xfrm>
            <a:off x="1792288" y="459581"/>
            <a:ext cx="5486400" cy="3086100"/>
          </a:xfrm>
          <a:solidFill>
            <a:schemeClr val="tx1"/>
          </a:solidFill>
          <a:effectLst>
            <a:outerShdw blurRad="393700" dist="50800" dir="5400000" sx="105000" sy="105000" algn="ctr" rotWithShape="0">
              <a:srgbClr val="000000">
                <a:alpha val="20000"/>
              </a:srgbClr>
            </a:outerShdw>
          </a:effectLst>
        </p:spPr>
        <p:txBody>
          <a:bodyPr>
            <a:normAutofit/>
          </a:bodyPr>
          <a:lstStyle>
            <a:lvl1pPr marL="0" indent="0">
              <a:buNone/>
              <a:defRPr sz="1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the picture icon to insert a picture. </a:t>
            </a:r>
            <a:br>
              <a:rPr lang="en-US" dirty="0"/>
            </a:br>
            <a:r>
              <a:rPr lang="en-US" dirty="0"/>
              <a:t>Make sure to include an image description by right clicking on your image and selecting ‘Edit Alt Text…’ </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November 16, 2024</a:t>
            </a:fld>
            <a:endParaRPr lang="en-US" dirty="0"/>
          </a:p>
        </p:txBody>
      </p:sp>
    </p:spTree>
    <p:extLst>
      <p:ext uri="{BB962C8B-B14F-4D97-AF65-F5344CB8AC3E}">
        <p14:creationId xmlns:p14="http://schemas.microsoft.com/office/powerpoint/2010/main" val="276083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6" name="Background Picture">
            <a:extLst>
              <a:ext uri="{FF2B5EF4-FFF2-40B4-BE49-F238E27FC236}">
                <a16:creationId xmlns:a16="http://schemas.microsoft.com/office/drawing/2014/main" id="{409D0A44-800A-1E41-B4A3-4200850312ED}"/>
              </a:ext>
            </a:extLst>
          </p:cNvPr>
          <p:cNvSpPr>
            <a:spLocks noGrp="1"/>
          </p:cNvSpPr>
          <p:nvPr>
            <p:ph type="pic" sz="quarter" idx="11" hasCustomPrompt="1"/>
          </p:nvPr>
        </p:nvSpPr>
        <p:spPr>
          <a:xfrm>
            <a:off x="0" y="0"/>
            <a:ext cx="9144000" cy="5143500"/>
          </a:xfrm>
          <a:solidFill>
            <a:schemeClr val="tx1"/>
          </a:solidFill>
        </p:spPr>
        <p:txBody>
          <a:bodyPr anchor="ctr" anchorCtr="0"/>
          <a:lstStyle>
            <a:lvl1pPr marL="0" indent="0" algn="l">
              <a:buNone/>
              <a:defRPr>
                <a:solidFill>
                  <a:schemeClr val="bg1"/>
                </a:solidFill>
              </a:defRPr>
            </a:lvl1pPr>
          </a:lstStyle>
          <a:p>
            <a:r>
              <a:rPr lang="en-US" dirty="0"/>
              <a:t>Click the picture icon to insert a background picture. </a:t>
            </a:r>
            <a:br>
              <a:rPr lang="en-US" dirty="0"/>
            </a:br>
            <a:r>
              <a:rPr lang="en-US" dirty="0"/>
              <a:t>Make sure to include an image description by right </a:t>
            </a:r>
            <a:br>
              <a:rPr lang="en-US" dirty="0"/>
            </a:br>
            <a:r>
              <a:rPr lang="en-US" dirty="0"/>
              <a:t>clicking on your image and selecting ‘Edit Alt Text…’ </a:t>
            </a:r>
          </a:p>
          <a:p>
            <a:endParaRPr lang="en-US" dirty="0"/>
          </a:p>
        </p:txBody>
      </p:sp>
      <p:sp>
        <p:nvSpPr>
          <p:cNvPr id="8" name="Background Circle">
            <a:extLst>
              <a:ext uri="{FF2B5EF4-FFF2-40B4-BE49-F238E27FC236}">
                <a16:creationId xmlns:a16="http://schemas.microsoft.com/office/drawing/2014/main" id="{79F78E7C-BD8A-B74C-8DDE-969A46B4B0D8}"/>
              </a:ext>
              <a:ext uri="{C183D7F6-B498-43B3-948B-1728B52AA6E4}">
                <adec:decorative xmlns:adec="http://schemas.microsoft.com/office/drawing/2017/decorative" val="1"/>
              </a:ext>
            </a:extLst>
          </p:cNvPr>
          <p:cNvSpPr>
            <a:spLocks noGrp="1"/>
          </p:cNvSpPr>
          <p:nvPr>
            <p:ph type="pic" sz="quarter" idx="13"/>
          </p:nvPr>
        </p:nvSpPr>
        <p:spPr>
          <a:xfrm>
            <a:off x="6515292" y="-704631"/>
            <a:ext cx="4166289" cy="4166288"/>
          </a:xfrm>
          <a:prstGeom prst="ellipse">
            <a:avLst/>
          </a:prstGeom>
          <a:solidFill>
            <a:schemeClr val="accent1"/>
          </a:solidFill>
        </p:spPr>
        <p:txBody>
          <a:bodyPr/>
          <a:lstStyle>
            <a:lvl1pPr>
              <a:defRPr>
                <a:solidFill>
                  <a:schemeClr val="accent1"/>
                </a:solidFill>
              </a:defRPr>
            </a:lvl1pPr>
          </a:lstStyle>
          <a:p>
            <a:endParaRPr lang="en-US" dirty="0"/>
          </a:p>
        </p:txBody>
      </p:sp>
      <p:sp>
        <p:nvSpPr>
          <p:cNvPr id="2" name="Title Placeholder">
            <a:extLst>
              <a:ext uri="{FF2B5EF4-FFF2-40B4-BE49-F238E27FC236}">
                <a16:creationId xmlns:a16="http://schemas.microsoft.com/office/drawing/2014/main" id="{640BBB7F-73D8-794B-A9B5-A5869AB0A481}"/>
              </a:ext>
            </a:extLst>
          </p:cNvPr>
          <p:cNvSpPr>
            <a:spLocks noGrp="1"/>
          </p:cNvSpPr>
          <p:nvPr>
            <p:ph type="title" hasCustomPrompt="1"/>
          </p:nvPr>
        </p:nvSpPr>
        <p:spPr>
          <a:xfrm>
            <a:off x="6978763" y="496248"/>
            <a:ext cx="2029237" cy="2065338"/>
          </a:xfrm>
        </p:spPr>
        <p:txBody>
          <a:bodyPr>
            <a:normAutofit/>
          </a:bodyPr>
          <a:lstStyle>
            <a:lvl1pPr>
              <a:lnSpc>
                <a:spcPct val="112000"/>
              </a:lnSpc>
              <a:defRPr sz="1200">
                <a:solidFill>
                  <a:schemeClr val="bg1"/>
                </a:solidFill>
              </a:defRPr>
            </a:lvl1pPr>
          </a:lstStyle>
          <a:p>
            <a:pPr lvl="0"/>
            <a:r>
              <a:rPr lang="en-US" dirty="0"/>
              <a:t>Author Name, </a:t>
            </a:r>
            <a:br>
              <a:rPr lang="en-US" dirty="0"/>
            </a:br>
            <a:r>
              <a:rPr lang="en-US" dirty="0"/>
              <a:t>Title, </a:t>
            </a:r>
            <a:br>
              <a:rPr lang="en-US" dirty="0"/>
            </a:br>
            <a:r>
              <a:rPr lang="en-US" dirty="0"/>
              <a:t>Contact Details</a:t>
            </a:r>
          </a:p>
        </p:txBody>
      </p:sp>
    </p:spTree>
    <p:extLst>
      <p:ext uri="{BB962C8B-B14F-4D97-AF65-F5344CB8AC3E}">
        <p14:creationId xmlns:p14="http://schemas.microsoft.com/office/powerpoint/2010/main" val="421656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3" name="Background Picture">
            <a:extLst>
              <a:ext uri="{FF2B5EF4-FFF2-40B4-BE49-F238E27FC236}">
                <a16:creationId xmlns:a16="http://schemas.microsoft.com/office/drawing/2014/main" id="{B5352B15-F5A1-3540-B5B6-E1513B58E0FE}"/>
              </a:ext>
            </a:extLst>
          </p:cNvPr>
          <p:cNvSpPr>
            <a:spLocks noGrp="1"/>
          </p:cNvSpPr>
          <p:nvPr>
            <p:ph type="pic" sz="quarter" idx="11" hasCustomPrompt="1"/>
          </p:nvPr>
        </p:nvSpPr>
        <p:spPr>
          <a:xfrm>
            <a:off x="0" y="0"/>
            <a:ext cx="9144000" cy="5143500"/>
          </a:xfrm>
          <a:solidFill>
            <a:schemeClr val="tx1"/>
          </a:solidFill>
        </p:spPr>
        <p:txBody>
          <a:bodyPr anchor="ctr" anchorCtr="0"/>
          <a:lstStyle>
            <a:lvl1pPr marL="0" indent="0" algn="l">
              <a:buNone/>
              <a:defRPr>
                <a:solidFill>
                  <a:schemeClr val="bg1"/>
                </a:solidFill>
              </a:defRPr>
            </a:lvl1pPr>
          </a:lstStyle>
          <a:p>
            <a:r>
              <a:rPr lang="en-US" dirty="0"/>
              <a:t>Click the picture icon to insert a background picture. </a:t>
            </a:r>
            <a:br>
              <a:rPr lang="en-US" dirty="0"/>
            </a:br>
            <a:r>
              <a:rPr lang="en-US" dirty="0"/>
              <a:t>Make sure to include an image description by right </a:t>
            </a:r>
            <a:br>
              <a:rPr lang="en-US" dirty="0"/>
            </a:br>
            <a:r>
              <a:rPr lang="en-US" dirty="0"/>
              <a:t>clicking on your image and selecting ‘Edit Alt Text…’ </a:t>
            </a:r>
          </a:p>
          <a:p>
            <a:endParaRPr lang="en-US" dirty="0"/>
          </a:p>
        </p:txBody>
      </p:sp>
      <p:sp>
        <p:nvSpPr>
          <p:cNvPr id="20" name="Background Circle">
            <a:extLst>
              <a:ext uri="{FF2B5EF4-FFF2-40B4-BE49-F238E27FC236}">
                <a16:creationId xmlns:a16="http://schemas.microsoft.com/office/drawing/2014/main" id="{5A2FA8D5-369B-C44D-90BE-9F100D869C39}"/>
              </a:ext>
              <a:ext uri="{C183D7F6-B498-43B3-948B-1728B52AA6E4}">
                <adec:decorative xmlns:adec="http://schemas.microsoft.com/office/drawing/2017/decorative" val="1"/>
              </a:ext>
            </a:extLst>
          </p:cNvPr>
          <p:cNvSpPr>
            <a:spLocks noGrp="1"/>
          </p:cNvSpPr>
          <p:nvPr>
            <p:ph type="pic" sz="quarter" idx="13"/>
          </p:nvPr>
        </p:nvSpPr>
        <p:spPr>
          <a:xfrm>
            <a:off x="6385906" y="1303338"/>
            <a:ext cx="3338513" cy="3338512"/>
          </a:xfrm>
          <a:prstGeom prst="ellipse">
            <a:avLst/>
          </a:prstGeom>
          <a:solidFill>
            <a:schemeClr val="accent1"/>
          </a:solidFill>
        </p:spPr>
        <p:txBody>
          <a:bodyPr/>
          <a:lstStyle>
            <a:lvl1pPr>
              <a:defRPr>
                <a:solidFill>
                  <a:schemeClr val="accent1"/>
                </a:solidFill>
              </a:defRPr>
            </a:lvl1pPr>
          </a:lstStyle>
          <a:p>
            <a:endParaRPr lang="en-US" dirty="0"/>
          </a:p>
        </p:txBody>
      </p:sp>
      <p:sp>
        <p:nvSpPr>
          <p:cNvPr id="2" name="Title Placeholder">
            <a:extLst>
              <a:ext uri="{FF2B5EF4-FFF2-40B4-BE49-F238E27FC236}">
                <a16:creationId xmlns:a16="http://schemas.microsoft.com/office/drawing/2014/main" id="{649F63A3-0BA1-094E-B7F9-F33A78C6C9F4}"/>
              </a:ext>
            </a:extLst>
          </p:cNvPr>
          <p:cNvSpPr>
            <a:spLocks noGrp="1"/>
          </p:cNvSpPr>
          <p:nvPr>
            <p:ph type="title"/>
          </p:nvPr>
        </p:nvSpPr>
        <p:spPr>
          <a:xfrm>
            <a:off x="6677892" y="1607127"/>
            <a:ext cx="2417618" cy="1447011"/>
          </a:xfrm>
        </p:spPr>
        <p:txBody>
          <a:bodyPr anchor="b" anchorCtr="0">
            <a:normAutofit/>
          </a:bodyPr>
          <a:lstStyle>
            <a:lvl1pPr algn="l">
              <a:lnSpc>
                <a:spcPct val="100000"/>
              </a:lnSpc>
              <a:defRPr sz="2400">
                <a:solidFill>
                  <a:schemeClr val="bg1"/>
                </a:solidFill>
              </a:defRPr>
            </a:lvl1pPr>
          </a:lstStyle>
          <a:p>
            <a:r>
              <a:rPr lang="en-US" dirty="0"/>
              <a:t>Click to edit Master title style</a:t>
            </a:r>
          </a:p>
        </p:txBody>
      </p:sp>
      <p:sp>
        <p:nvSpPr>
          <p:cNvPr id="12" name="Subtitle Placeholder" descr="Master subtitle">
            <a:extLst>
              <a:ext uri="{FF2B5EF4-FFF2-40B4-BE49-F238E27FC236}">
                <a16:creationId xmlns:a16="http://schemas.microsoft.com/office/drawing/2014/main" id="{FC2F2E22-5550-2248-8176-512794DFA78D}"/>
              </a:ext>
            </a:extLst>
          </p:cNvPr>
          <p:cNvSpPr>
            <a:spLocks noGrp="1"/>
          </p:cNvSpPr>
          <p:nvPr>
            <p:ph type="subTitle" idx="1" hasCustomPrompt="1"/>
          </p:nvPr>
        </p:nvSpPr>
        <p:spPr>
          <a:xfrm>
            <a:off x="6677892" y="3057603"/>
            <a:ext cx="2417618" cy="1300038"/>
          </a:xfrm>
        </p:spPr>
        <p:txBody>
          <a:bodyPr/>
          <a:lstStyle>
            <a:lvl1pPr marL="0" indent="0" algn="l">
              <a:lnSpc>
                <a:spcPct val="150000"/>
              </a:lnSpc>
              <a:buNone/>
              <a:defRPr>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400695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1" name="Title Placeholder" descr="Slide title">
            <a:extLst>
              <a:ext uri="{FF2B5EF4-FFF2-40B4-BE49-F238E27FC236}">
                <a16:creationId xmlns:a16="http://schemas.microsoft.com/office/drawing/2014/main" id="{6BBD06D5-C1DC-E148-8EFB-74F86B116334}"/>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12" name="Subtitle Placeholder" descr="Slide sub title">
            <a:extLst>
              <a:ext uri="{FF2B5EF4-FFF2-40B4-BE49-F238E27FC236}">
                <a16:creationId xmlns:a16="http://schemas.microsoft.com/office/drawing/2014/main" id="{E4697456-D8E5-5447-AB08-1193E92AD317}"/>
              </a:ext>
            </a:extLst>
          </p:cNvPr>
          <p:cNvSpPr>
            <a:spLocks noGrp="1"/>
          </p:cNvSpPr>
          <p:nvPr>
            <p:ph type="body" sz="quarter" idx="12" hasCustomPrompt="1"/>
          </p:nvPr>
        </p:nvSpPr>
        <p:spPr>
          <a:xfrm>
            <a:off x="201613" y="494210"/>
            <a:ext cx="8780462" cy="564942"/>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3" name="Content Placeholder" descr="Slide content"/>
          <p:cNvSpPr>
            <a:spLocks noGrp="1"/>
          </p:cNvSpPr>
          <p:nvPr>
            <p:ph idx="1" hasCustomPrompt="1"/>
          </p:nvPr>
        </p:nvSpPr>
        <p:spPr>
          <a:xfrm>
            <a:off x="200893" y="1066080"/>
            <a:ext cx="8781051" cy="3402011"/>
          </a:xfrm>
        </p:spPr>
        <p:txBody>
          <a:bodyPr lIns="108000"/>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add text or select an icon below for picture, table, graph and more content options.</a:t>
            </a:r>
          </a:p>
        </p:txBody>
      </p:sp>
      <p:sp>
        <p:nvSpPr>
          <p:cNvPr id="19" name="Slide Number" descr="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8" name="Date">
            <a:extLst>
              <a:ext uri="{C183D7F6-B498-43B3-948B-1728B52AA6E4}">
                <adec:decorative xmlns:adec="http://schemas.microsoft.com/office/drawing/2017/decorative" val="1"/>
              </a:ext>
            </a:extLst>
          </p:cNvPr>
          <p:cNvSpPr>
            <a:spLocks noGrp="1"/>
          </p:cNvSpPr>
          <p:nvPr>
            <p:ph type="dt" sz="half" idx="10"/>
          </p:nvPr>
        </p:nvSpPr>
        <p:spPr/>
        <p:txBody>
          <a:bodyPr/>
          <a:lstStyle/>
          <a:p>
            <a:fld id="{12CEF10F-437A-1E47-9122-F08C813F0AE8}" type="datetime4">
              <a:rPr lang="en-CA" smtClean="0"/>
              <a:pPr/>
              <a:t>November 16, 2024</a:t>
            </a:fld>
            <a:endParaRPr lang="en-US" dirty="0"/>
          </a:p>
        </p:txBody>
      </p:sp>
    </p:spTree>
    <p:extLst>
      <p:ext uri="{BB962C8B-B14F-4D97-AF65-F5344CB8AC3E}">
        <p14:creationId xmlns:p14="http://schemas.microsoft.com/office/powerpoint/2010/main" val="4172202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Placeholder">
            <a:extLst>
              <a:ext uri="{FF2B5EF4-FFF2-40B4-BE49-F238E27FC236}">
                <a16:creationId xmlns:a16="http://schemas.microsoft.com/office/drawing/2014/main" id="{6C77D3C7-0799-4147-8E2C-FF0B1E1717F6}"/>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10" name="Subtitle Placeholder">
            <a:extLst>
              <a:ext uri="{FF2B5EF4-FFF2-40B4-BE49-F238E27FC236}">
                <a16:creationId xmlns:a16="http://schemas.microsoft.com/office/drawing/2014/main" id="{9F008ECF-AE56-1E42-879F-E7F7F65B5AA2}"/>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3" name="Left Content Placeholder"/>
          <p:cNvSpPr>
            <a:spLocks noGrp="1"/>
          </p:cNvSpPr>
          <p:nvPr>
            <p:ph sz="half" idx="1" hasCustomPrompt="1"/>
          </p:nvPr>
        </p:nvSpPr>
        <p:spPr>
          <a:xfrm>
            <a:off x="457200" y="1200151"/>
            <a:ext cx="4038600" cy="3394472"/>
          </a:xfrm>
        </p:spPr>
        <p:txBody>
          <a:bodyPr>
            <a:normAutofit/>
          </a:bodyPr>
          <a:lstStyle>
            <a:lvl1pPr>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dirty="0"/>
              <a:t>Click to add text or select an icon below for picture, table, graph and more content options.</a:t>
            </a:r>
          </a:p>
        </p:txBody>
      </p:sp>
      <p:sp>
        <p:nvSpPr>
          <p:cNvPr id="4" name="Right Content Placeholder"/>
          <p:cNvSpPr>
            <a:spLocks noGrp="1"/>
          </p:cNvSpPr>
          <p:nvPr>
            <p:ph sz="half" idx="2" hasCustomPrompt="1"/>
          </p:nvPr>
        </p:nvSpPr>
        <p:spPr>
          <a:xfrm>
            <a:off x="4648200" y="1200151"/>
            <a:ext cx="4038600" cy="3394472"/>
          </a:xfrm>
        </p:spPr>
        <p:txBody>
          <a:bodyPr>
            <a:normAutofit/>
          </a:bodyPr>
          <a:lstStyle>
            <a:lvl1pPr>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dirty="0"/>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November 16, 2024</a:t>
            </a:fld>
            <a:endParaRPr lang="en-US" dirty="0"/>
          </a:p>
        </p:txBody>
      </p:sp>
    </p:spTree>
    <p:extLst>
      <p:ext uri="{BB962C8B-B14F-4D97-AF65-F5344CB8AC3E}">
        <p14:creationId xmlns:p14="http://schemas.microsoft.com/office/powerpoint/2010/main" val="393501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Placeholder">
            <a:extLst>
              <a:ext uri="{FF2B5EF4-FFF2-40B4-BE49-F238E27FC236}">
                <a16:creationId xmlns:a16="http://schemas.microsoft.com/office/drawing/2014/main" id="{9F834383-94D0-7E4C-BCAE-DAC829951A9A}"/>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1" name="Date"/>
          <p:cNvSpPr>
            <a:spLocks noGrp="1"/>
          </p:cNvSpPr>
          <p:nvPr>
            <p:ph type="dt" sz="half" idx="10"/>
          </p:nvPr>
        </p:nvSpPr>
        <p:spPr/>
        <p:txBody>
          <a:bodyPr/>
          <a:lstStyle/>
          <a:p>
            <a:fld id="{12CEF10F-437A-1E47-9122-F08C813F0AE8}" type="datetime4">
              <a:rPr lang="en-CA" smtClean="0"/>
              <a:pPr/>
              <a:t>November 16, 2024</a:t>
            </a:fld>
            <a:endParaRPr lang="en-US" dirty="0"/>
          </a:p>
        </p:txBody>
      </p:sp>
    </p:spTree>
    <p:extLst>
      <p:ext uri="{BB962C8B-B14F-4D97-AF65-F5344CB8AC3E}">
        <p14:creationId xmlns:p14="http://schemas.microsoft.com/office/powerpoint/2010/main" val="106162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ircles">
    <p:spTree>
      <p:nvGrpSpPr>
        <p:cNvPr id="1" name=""/>
        <p:cNvGrpSpPr/>
        <p:nvPr/>
      </p:nvGrpSpPr>
      <p:grpSpPr>
        <a:xfrm>
          <a:off x="0" y="0"/>
          <a:ext cx="0" cy="0"/>
          <a:chOff x="0" y="0"/>
          <a:chExt cx="0" cy="0"/>
        </a:xfrm>
      </p:grpSpPr>
      <p:pic>
        <p:nvPicPr>
          <p:cNvPr id="7" name="Background Picture" descr="circle image collage depicting a rending of the human brain and a student smiling while reading a book beside a window">
            <a:extLst>
              <a:ext uri="{FF2B5EF4-FFF2-40B4-BE49-F238E27FC236}">
                <a16:creationId xmlns:a16="http://schemas.microsoft.com/office/drawing/2014/main" id="{E6070089-2CCE-BC44-92E5-1BB4AB268B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0725" y="210299"/>
            <a:ext cx="5829300" cy="4133088"/>
          </a:xfrm>
          <a:prstGeom prst="rect">
            <a:avLst/>
          </a:prstGeom>
        </p:spPr>
      </p:pic>
      <p:sp>
        <p:nvSpPr>
          <p:cNvPr id="5" name="Title Placeholder">
            <a:extLst>
              <a:ext uri="{FF2B5EF4-FFF2-40B4-BE49-F238E27FC236}">
                <a16:creationId xmlns:a16="http://schemas.microsoft.com/office/drawing/2014/main" id="{9F834383-94D0-7E4C-BCAE-DAC829951A9A}"/>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6" name="Subtitle Placeholder">
            <a:extLst>
              <a:ext uri="{FF2B5EF4-FFF2-40B4-BE49-F238E27FC236}">
                <a16:creationId xmlns:a16="http://schemas.microsoft.com/office/drawing/2014/main" id="{192EC7AF-6E96-4C4A-BA85-15411DB3BCF0}"/>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3" name="Content Placeholder">
            <a:extLst>
              <a:ext uri="{FF2B5EF4-FFF2-40B4-BE49-F238E27FC236}">
                <a16:creationId xmlns:a16="http://schemas.microsoft.com/office/drawing/2014/main" id="{CA6AC2AF-EA7D-1845-B660-F59AAE826966}"/>
              </a:ext>
            </a:extLst>
          </p:cNvPr>
          <p:cNvSpPr>
            <a:spLocks noGrp="1"/>
          </p:cNvSpPr>
          <p:nvPr>
            <p:ph type="body" sz="quarter" idx="13" hasCustomPrompt="1"/>
          </p:nvPr>
        </p:nvSpPr>
        <p:spPr>
          <a:xfrm>
            <a:off x="3151908" y="1981200"/>
            <a:ext cx="2292927" cy="1925638"/>
          </a:xfrm>
        </p:spPr>
        <p:txBody>
          <a:bodyPr anchor="ctr" anchorCtr="0">
            <a:noAutofit/>
          </a:bodyPr>
          <a:lstStyle>
            <a:lvl1pPr marL="0" indent="0" algn="ctr">
              <a:buNone/>
              <a:defRPr sz="2400">
                <a:solidFill>
                  <a:schemeClr val="tx1"/>
                </a:solidFill>
              </a:defRPr>
            </a:lvl1pPr>
            <a:lvl2pPr marL="342900" indent="0" algn="ctr">
              <a:buNone/>
              <a:defRPr sz="2400">
                <a:solidFill>
                  <a:schemeClr val="bg1"/>
                </a:solidFill>
              </a:defRPr>
            </a:lvl2pPr>
            <a:lvl3pPr marL="685800" indent="0" algn="ctr">
              <a:buNone/>
              <a:defRPr sz="2400">
                <a:solidFill>
                  <a:schemeClr val="bg1"/>
                </a:solidFill>
              </a:defRPr>
            </a:lvl3pPr>
            <a:lvl4pPr marL="1028700" indent="0" algn="ctr">
              <a:buNone/>
              <a:defRPr sz="2400">
                <a:solidFill>
                  <a:schemeClr val="bg1"/>
                </a:solidFill>
              </a:defRPr>
            </a:lvl4pPr>
            <a:lvl5pPr marL="1371600" indent="0" algn="ctr">
              <a:buNone/>
              <a:defRPr sz="2400">
                <a:solidFill>
                  <a:schemeClr val="bg1"/>
                </a:solidFill>
              </a:defRPr>
            </a:lvl5pPr>
          </a:lstStyle>
          <a:p>
            <a:pPr lvl="0"/>
            <a:r>
              <a:rPr lang="en-US" dirty="0"/>
              <a:t>Click to add title</a:t>
            </a:r>
          </a:p>
        </p:txBody>
      </p:sp>
      <p:sp>
        <p:nvSpPr>
          <p:cNvPr id="12"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1" name="Date"/>
          <p:cNvSpPr>
            <a:spLocks noGrp="1"/>
          </p:cNvSpPr>
          <p:nvPr>
            <p:ph type="dt" sz="half" idx="10"/>
          </p:nvPr>
        </p:nvSpPr>
        <p:spPr/>
        <p:txBody>
          <a:bodyPr/>
          <a:lstStyle/>
          <a:p>
            <a:fld id="{12CEF10F-437A-1E47-9122-F08C813F0AE8}" type="datetime4">
              <a:rPr lang="en-CA" smtClean="0"/>
              <a:pPr/>
              <a:t>November 16, 2024</a:t>
            </a:fld>
            <a:endParaRPr lang="en-US" dirty="0"/>
          </a:p>
        </p:txBody>
      </p:sp>
    </p:spTree>
    <p:extLst>
      <p:ext uri="{BB962C8B-B14F-4D97-AF65-F5344CB8AC3E}">
        <p14:creationId xmlns:p14="http://schemas.microsoft.com/office/powerpoint/2010/main" val="124237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Background Picture" descr="colourful circles with text overlayed. Im image of a boy and a girl walking together on campus engaged in coversation and smiling.">
            <a:extLst>
              <a:ext uri="{FF2B5EF4-FFF2-40B4-BE49-F238E27FC236}">
                <a16:creationId xmlns:a16="http://schemas.microsoft.com/office/drawing/2014/main" id="{CE1C8C8A-E128-DB4F-89B6-F622070530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4544" y="590864"/>
            <a:ext cx="6088967" cy="3653381"/>
          </a:xfrm>
          <a:prstGeom prst="rect">
            <a:avLst/>
          </a:prstGeom>
        </p:spPr>
      </p:pic>
      <p:sp>
        <p:nvSpPr>
          <p:cNvPr id="5" name="Title Placeholder">
            <a:extLst>
              <a:ext uri="{FF2B5EF4-FFF2-40B4-BE49-F238E27FC236}">
                <a16:creationId xmlns:a16="http://schemas.microsoft.com/office/drawing/2014/main" id="{3957A4D7-17B2-DF4C-9315-D964D47D3AC0}"/>
              </a:ext>
            </a:extLst>
          </p:cNvPr>
          <p:cNvSpPr>
            <a:spLocks noGrp="1"/>
          </p:cNvSpPr>
          <p:nvPr>
            <p:ph type="title"/>
          </p:nvPr>
        </p:nvSpPr>
        <p:spPr>
          <a:xfrm>
            <a:off x="3462728" y="885401"/>
            <a:ext cx="2570813" cy="2973090"/>
          </a:xfrm>
        </p:spPr>
        <p:txBody>
          <a:bodyPr bIns="0" anchor="ctr" anchorCtr="0"/>
          <a:lstStyle>
            <a:lvl1pPr algn="ctr">
              <a:lnSpc>
                <a:spcPct val="112000"/>
              </a:lnSpc>
              <a:defRPr>
                <a:solidFill>
                  <a:schemeClr val="tx1"/>
                </a:solidFill>
              </a:defRPr>
            </a:lvl1pPr>
          </a:lstStyle>
          <a:p>
            <a:r>
              <a:rPr lang="en-US" dirty="0"/>
              <a:t>Click to edit Master title style</a:t>
            </a:r>
          </a:p>
        </p:txBody>
      </p:sp>
      <p:sp>
        <p:nvSpPr>
          <p:cNvPr id="6" name="Subtitle Placeholder">
            <a:extLst>
              <a:ext uri="{FF2B5EF4-FFF2-40B4-BE49-F238E27FC236}">
                <a16:creationId xmlns:a16="http://schemas.microsoft.com/office/drawing/2014/main" id="{3BC43BA5-B147-5E40-827F-3DE426502BC5}"/>
              </a:ext>
            </a:extLst>
          </p:cNvPr>
          <p:cNvSpPr>
            <a:spLocks noGrp="1"/>
          </p:cNvSpPr>
          <p:nvPr>
            <p:ph type="body" sz="quarter" idx="12" hasCustomPrompt="1"/>
          </p:nvPr>
        </p:nvSpPr>
        <p:spPr>
          <a:xfrm>
            <a:off x="6144492" y="2708563"/>
            <a:ext cx="1156854" cy="1535682"/>
          </a:xfrm>
        </p:spPr>
        <p:txBody>
          <a:bodyPr anchor="ctr" anchorCtr="0">
            <a:noAutofit/>
          </a:bodyPr>
          <a:lstStyle>
            <a:lvl1pPr marL="0" indent="0" algn="ctr">
              <a:buNone/>
              <a:defRPr sz="1200">
                <a:solidFill>
                  <a:schemeClr val="tx1"/>
                </a:solidFill>
              </a:defRPr>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11"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0" name="Date"/>
          <p:cNvSpPr>
            <a:spLocks noGrp="1"/>
          </p:cNvSpPr>
          <p:nvPr>
            <p:ph type="dt" sz="half" idx="10"/>
          </p:nvPr>
        </p:nvSpPr>
        <p:spPr/>
        <p:txBody>
          <a:bodyPr/>
          <a:lstStyle/>
          <a:p>
            <a:fld id="{12CEF10F-437A-1E47-9122-F08C813F0AE8}" type="datetime4">
              <a:rPr lang="en-CA" smtClean="0"/>
              <a:pPr/>
              <a:t>November 16, 2024</a:t>
            </a:fld>
            <a:endParaRPr lang="en-US" dirty="0"/>
          </a:p>
        </p:txBody>
      </p:sp>
    </p:spTree>
    <p:extLst>
      <p:ext uri="{BB962C8B-B14F-4D97-AF65-F5344CB8AC3E}">
        <p14:creationId xmlns:p14="http://schemas.microsoft.com/office/powerpoint/2010/main" val="3848179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Background Circle">
            <a:extLst>
              <a:ext uri="{FF2B5EF4-FFF2-40B4-BE49-F238E27FC236}">
                <a16:creationId xmlns:a16="http://schemas.microsoft.com/office/drawing/2014/main" id="{43338589-10ED-9C42-B552-9C7DF681C668}"/>
              </a:ext>
              <a:ext uri="{C183D7F6-B498-43B3-948B-1728B52AA6E4}">
                <adec:decorative xmlns:adec="http://schemas.microsoft.com/office/drawing/2017/decorative" val="1"/>
              </a:ext>
            </a:extLst>
          </p:cNvPr>
          <p:cNvSpPr>
            <a:spLocks noChangeArrowheads="1"/>
          </p:cNvSpPr>
          <p:nvPr userDrawn="1"/>
        </p:nvSpPr>
        <p:spPr bwMode="auto">
          <a:xfrm>
            <a:off x="-434421" y="640556"/>
            <a:ext cx="3338513" cy="3338512"/>
          </a:xfrm>
          <a:prstGeom prst="ellipse">
            <a:avLst/>
          </a:prstGeom>
          <a:solidFill>
            <a:schemeClr val="accent1"/>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2625" dirty="0">
              <a:solidFill>
                <a:schemeClr val="bg1"/>
              </a:solidFill>
              <a:ea typeface="ＭＳ Ｐゴシック" charset="-128"/>
            </a:endParaRPr>
          </a:p>
        </p:txBody>
      </p:sp>
      <p:sp>
        <p:nvSpPr>
          <p:cNvPr id="2" name="Title Placeholder"/>
          <p:cNvSpPr>
            <a:spLocks noGrp="1"/>
          </p:cNvSpPr>
          <p:nvPr>
            <p:ph type="title"/>
          </p:nvPr>
        </p:nvSpPr>
        <p:spPr>
          <a:xfrm>
            <a:off x="235527" y="1493260"/>
            <a:ext cx="2376054" cy="871538"/>
          </a:xfrm>
        </p:spPr>
        <p:txBody>
          <a:bodyPr anchor="b">
            <a:normAutofit/>
          </a:bodyPr>
          <a:lstStyle>
            <a:lvl1pPr algn="l">
              <a:lnSpc>
                <a:spcPct val="100000"/>
              </a:lnSpc>
              <a:defRPr sz="1800" b="0">
                <a:solidFill>
                  <a:schemeClr val="bg1"/>
                </a:solidFill>
              </a:defRPr>
            </a:lvl1pPr>
          </a:lstStyle>
          <a:p>
            <a:r>
              <a:rPr lang="en-US" dirty="0"/>
              <a:t>Click to edit Master title style</a:t>
            </a:r>
          </a:p>
        </p:txBody>
      </p:sp>
      <p:sp>
        <p:nvSpPr>
          <p:cNvPr id="4" name="Subtitle Placeholder"/>
          <p:cNvSpPr>
            <a:spLocks noGrp="1"/>
          </p:cNvSpPr>
          <p:nvPr>
            <p:ph type="body" sz="half" idx="2" hasCustomPrompt="1"/>
          </p:nvPr>
        </p:nvSpPr>
        <p:spPr>
          <a:xfrm>
            <a:off x="235527" y="2385580"/>
            <a:ext cx="2376054" cy="1064201"/>
          </a:xfrm>
        </p:spPr>
        <p:txBody>
          <a:bodyPr>
            <a:normAutofit/>
          </a:bodyPr>
          <a:lstStyle>
            <a:lvl1pPr marL="0" indent="0">
              <a:buNone/>
              <a:defRPr sz="140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add subtitle</a:t>
            </a:r>
          </a:p>
        </p:txBody>
      </p:sp>
      <p:sp>
        <p:nvSpPr>
          <p:cNvPr id="3" name="Content Placeholder"/>
          <p:cNvSpPr>
            <a:spLocks noGrp="1"/>
          </p:cNvSpPr>
          <p:nvPr>
            <p:ph idx="1" hasCustomPrompt="1"/>
          </p:nvPr>
        </p:nvSpPr>
        <p:spPr>
          <a:xfrm>
            <a:off x="3575050" y="512618"/>
            <a:ext cx="5111750" cy="3900055"/>
          </a:xfrm>
        </p:spPr>
        <p:txBody>
          <a:bodyPr>
            <a:normAutofit/>
          </a:bodyPr>
          <a:lstStyle>
            <a:lvl1pPr>
              <a:defRPr sz="1350"/>
            </a:lvl1pPr>
            <a:lvl2pPr>
              <a:defRPr sz="1350"/>
            </a:lvl2pPr>
            <a:lvl3pPr>
              <a:defRPr sz="1350"/>
            </a:lvl3pPr>
            <a:lvl4pPr>
              <a:defRPr sz="1350"/>
            </a:lvl4pPr>
            <a:lvl5pPr>
              <a:defRPr sz="1350"/>
            </a:lvl5pPr>
            <a:lvl6pPr>
              <a:defRPr sz="1500"/>
            </a:lvl6pPr>
            <a:lvl7pPr>
              <a:defRPr sz="1500"/>
            </a:lvl7pPr>
            <a:lvl8pPr>
              <a:defRPr sz="1500"/>
            </a:lvl8pPr>
            <a:lvl9pPr>
              <a:defRPr sz="1500"/>
            </a:lvl9pPr>
          </a:lstStyle>
          <a:p>
            <a:pPr lvl="0"/>
            <a:r>
              <a:rPr lang="en-US" dirty="0"/>
              <a:t>Click to add text or select an icon below for picture, table, graph and more content options.</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November 16, 2024</a:t>
            </a:fld>
            <a:endParaRPr lang="en-US" dirty="0"/>
          </a:p>
        </p:txBody>
      </p:sp>
    </p:spTree>
    <p:extLst>
      <p:ext uri="{BB962C8B-B14F-4D97-AF65-F5344CB8AC3E}">
        <p14:creationId xmlns:p14="http://schemas.microsoft.com/office/powerpoint/2010/main" val="1483632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2">
    <p:spTree>
      <p:nvGrpSpPr>
        <p:cNvPr id="1" name=""/>
        <p:cNvGrpSpPr/>
        <p:nvPr/>
      </p:nvGrpSpPr>
      <p:grpSpPr>
        <a:xfrm>
          <a:off x="0" y="0"/>
          <a:ext cx="0" cy="0"/>
          <a:chOff x="0" y="0"/>
          <a:chExt cx="0" cy="0"/>
        </a:xfrm>
      </p:grpSpPr>
      <p:sp>
        <p:nvSpPr>
          <p:cNvPr id="9" name="Title Placeholder">
            <a:extLst>
              <a:ext uri="{FF2B5EF4-FFF2-40B4-BE49-F238E27FC236}">
                <a16:creationId xmlns:a16="http://schemas.microsoft.com/office/drawing/2014/main" id="{8C456362-D07C-D447-9EE5-3045E4C2E1C5}"/>
              </a:ext>
            </a:extLst>
          </p:cNvPr>
          <p:cNvSpPr>
            <a:spLocks noGrp="1"/>
          </p:cNvSpPr>
          <p:nvPr>
            <p:ph type="title"/>
          </p:nvPr>
        </p:nvSpPr>
        <p:spPr>
          <a:xfrm>
            <a:off x="200893" y="0"/>
            <a:ext cx="8781051" cy="491537"/>
          </a:xfrm>
        </p:spPr>
        <p:txBody>
          <a:bodyPr bIns="0" anchor="b" anchorCtr="0"/>
          <a:lstStyle>
            <a:lvl1pPr>
              <a:lnSpc>
                <a:spcPct val="150000"/>
              </a:lnSpc>
              <a:defRPr>
                <a:solidFill>
                  <a:schemeClr val="accent1"/>
                </a:solidFill>
              </a:defRPr>
            </a:lvl1pPr>
          </a:lstStyle>
          <a:p>
            <a:r>
              <a:rPr lang="en-US" dirty="0"/>
              <a:t>Click to edit Master title style</a:t>
            </a:r>
          </a:p>
        </p:txBody>
      </p:sp>
      <p:sp>
        <p:nvSpPr>
          <p:cNvPr id="10" name="Subtitle Placeholder">
            <a:extLst>
              <a:ext uri="{FF2B5EF4-FFF2-40B4-BE49-F238E27FC236}">
                <a16:creationId xmlns:a16="http://schemas.microsoft.com/office/drawing/2014/main" id="{79399BB8-DA3F-7144-B2BF-15A07BE135E1}"/>
              </a:ext>
            </a:extLst>
          </p:cNvPr>
          <p:cNvSpPr>
            <a:spLocks noGrp="1"/>
          </p:cNvSpPr>
          <p:nvPr>
            <p:ph type="body" sz="quarter" idx="12" hasCustomPrompt="1"/>
          </p:nvPr>
        </p:nvSpPr>
        <p:spPr>
          <a:xfrm>
            <a:off x="201613" y="494209"/>
            <a:ext cx="8780462" cy="623309"/>
          </a:xfrm>
        </p:spPr>
        <p:txBody>
          <a:bodyPr>
            <a:no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stStyle>
          <a:p>
            <a:pPr lvl="0"/>
            <a:r>
              <a:rPr lang="en-US" dirty="0"/>
              <a:t>Click to add subtitle</a:t>
            </a:r>
          </a:p>
        </p:txBody>
      </p:sp>
      <p:sp>
        <p:nvSpPr>
          <p:cNvPr id="8" name="Background Circle">
            <a:extLst>
              <a:ext uri="{FF2B5EF4-FFF2-40B4-BE49-F238E27FC236}">
                <a16:creationId xmlns:a16="http://schemas.microsoft.com/office/drawing/2014/main" id="{0CD4AF8B-071D-174E-AE9D-8CAB9C065E2E}"/>
              </a:ext>
              <a:ext uri="{C183D7F6-B498-43B3-948B-1728B52AA6E4}">
                <adec:decorative xmlns:adec="http://schemas.microsoft.com/office/drawing/2017/decorative" val="1"/>
              </a:ext>
            </a:extLst>
          </p:cNvPr>
          <p:cNvSpPr>
            <a:spLocks noChangeArrowheads="1"/>
          </p:cNvSpPr>
          <p:nvPr userDrawn="1"/>
        </p:nvSpPr>
        <p:spPr bwMode="auto">
          <a:xfrm>
            <a:off x="1209422" y="1291430"/>
            <a:ext cx="2237185" cy="2237184"/>
          </a:xfrm>
          <a:prstGeom prst="ellipse">
            <a:avLst/>
          </a:prstGeom>
          <a:solidFill>
            <a:schemeClr val="accent4"/>
          </a:solidFill>
          <a:ln w="9525">
            <a:noFill/>
            <a:round/>
            <a:headEnd/>
            <a:tailEnd/>
          </a:ln>
        </p:spPr>
        <p:txBody>
          <a:bodyPr anchor="ctr"/>
          <a:lstStyle>
            <a:lvl1pPr>
              <a:spcBef>
                <a:spcPct val="20000"/>
              </a:spcBef>
              <a:buClr>
                <a:srgbClr val="7A003C"/>
              </a:buClr>
              <a:buSzPct val="120000"/>
              <a:buFont typeface="Wingdings" charset="2"/>
              <a:buChar char="§"/>
              <a:defRPr sz="2400">
                <a:solidFill>
                  <a:schemeClr val="tx1"/>
                </a:solidFill>
                <a:latin typeface="Arial" charset="0"/>
                <a:ea typeface="Osaka" charset="-128"/>
              </a:defRPr>
            </a:lvl1pPr>
            <a:lvl2pPr marL="742950" indent="-285750">
              <a:spcBef>
                <a:spcPct val="20000"/>
              </a:spcBef>
              <a:buClr>
                <a:srgbClr val="7A003C"/>
              </a:buClr>
              <a:buSzPct val="60000"/>
              <a:buFont typeface="Wingdings" charset="2"/>
              <a:buChar char="q"/>
              <a:defRPr sz="2000">
                <a:solidFill>
                  <a:schemeClr val="tx1"/>
                </a:solidFill>
                <a:latin typeface="Arial" charset="0"/>
                <a:ea typeface="Osaka" charset="-128"/>
              </a:defRPr>
            </a:lvl2pPr>
            <a:lvl3pPr marL="1143000" indent="-228600">
              <a:spcBef>
                <a:spcPct val="20000"/>
              </a:spcBef>
              <a:buChar char="•"/>
              <a:defRPr sz="2000">
                <a:solidFill>
                  <a:schemeClr val="tx1"/>
                </a:solidFill>
                <a:latin typeface="Arial" charset="0"/>
                <a:ea typeface="Osaka" charset="-128"/>
              </a:defRPr>
            </a:lvl3pPr>
            <a:lvl4pPr marL="1600200" indent="-228600">
              <a:spcBef>
                <a:spcPct val="20000"/>
              </a:spcBef>
              <a:buFont typeface="Wingdings" charset="2"/>
              <a:buChar char="§"/>
              <a:defRPr sz="2000">
                <a:solidFill>
                  <a:schemeClr val="tx1"/>
                </a:solidFill>
                <a:latin typeface="Arial" charset="0"/>
                <a:ea typeface="Osaka" charset="-128"/>
              </a:defRPr>
            </a:lvl4pPr>
            <a:lvl5pPr marL="2057400" indent="-228600">
              <a:spcBef>
                <a:spcPct val="20000"/>
              </a:spcBef>
              <a:buClr>
                <a:schemeClr val="bg2"/>
              </a:buClr>
              <a:buSzPct val="50000"/>
              <a:buFont typeface="Wingdings" charset="2"/>
              <a:buChar char="q"/>
              <a:defRPr sz="2000">
                <a:solidFill>
                  <a:schemeClr val="tx1"/>
                </a:solidFill>
                <a:latin typeface="Arial" charset="0"/>
                <a:ea typeface="Osaka" charset="-128"/>
              </a:defRPr>
            </a:lvl5pPr>
            <a:lvl6pPr marL="25146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6pPr>
            <a:lvl7pPr marL="29718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7pPr>
            <a:lvl8pPr marL="34290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8pPr>
            <a:lvl9pPr marL="3886200" indent="-228600" eaLnBrk="0" fontAlgn="base" hangingPunct="0">
              <a:spcBef>
                <a:spcPct val="20000"/>
              </a:spcBef>
              <a:spcAft>
                <a:spcPct val="0"/>
              </a:spcAft>
              <a:buClr>
                <a:schemeClr val="bg2"/>
              </a:buClr>
              <a:buSzPct val="50000"/>
              <a:buFont typeface="Wingdings" charset="2"/>
              <a:buChar char="q"/>
              <a:defRPr sz="2000">
                <a:solidFill>
                  <a:schemeClr val="tx1"/>
                </a:solidFill>
                <a:latin typeface="Arial" charset="0"/>
                <a:ea typeface="Osaka" charset="-128"/>
              </a:defRPr>
            </a:lvl9pPr>
          </a:lstStyle>
          <a:p>
            <a:pPr algn="ctr">
              <a:spcBef>
                <a:spcPct val="0"/>
              </a:spcBef>
              <a:buClrTx/>
              <a:buSzTx/>
              <a:buFontTx/>
              <a:buNone/>
            </a:pPr>
            <a:endParaRPr lang="en-US" altLang="en-US" sz="2625" dirty="0">
              <a:solidFill>
                <a:schemeClr val="bg1"/>
              </a:solidFill>
              <a:ea typeface="ＭＳ Ｐゴシック" charset="-128"/>
            </a:endParaRPr>
          </a:p>
        </p:txBody>
      </p:sp>
      <p:sp>
        <p:nvSpPr>
          <p:cNvPr id="16" name="Subject Placeholder">
            <a:extLst>
              <a:ext uri="{FF2B5EF4-FFF2-40B4-BE49-F238E27FC236}">
                <a16:creationId xmlns:a16="http://schemas.microsoft.com/office/drawing/2014/main" id="{C0612D96-9BC3-9442-BA58-3850F396C358}"/>
              </a:ext>
            </a:extLst>
          </p:cNvPr>
          <p:cNvSpPr>
            <a:spLocks noGrp="1"/>
          </p:cNvSpPr>
          <p:nvPr>
            <p:ph type="body" sz="quarter" idx="13" hasCustomPrompt="1"/>
          </p:nvPr>
        </p:nvSpPr>
        <p:spPr>
          <a:xfrm>
            <a:off x="1209278" y="1290638"/>
            <a:ext cx="2237185" cy="2238375"/>
          </a:xfrm>
        </p:spPr>
        <p:txBody>
          <a:bodyPr anchor="ctr" anchorCtr="0">
            <a:normAutofit/>
          </a:bodyPr>
          <a:lstStyle>
            <a:lvl1pPr marL="0" indent="0" algn="ctr">
              <a:lnSpc>
                <a:spcPct val="100000"/>
              </a:lnSpc>
              <a:buNone/>
              <a:defRPr sz="2600"/>
            </a:lvl1pPr>
          </a:lstStyle>
          <a:p>
            <a:pPr lvl="0"/>
            <a:r>
              <a:rPr lang="en-US" dirty="0"/>
              <a:t>Subject Headline</a:t>
            </a:r>
          </a:p>
        </p:txBody>
      </p:sp>
      <p:sp>
        <p:nvSpPr>
          <p:cNvPr id="3" name="Content Placeholder"/>
          <p:cNvSpPr>
            <a:spLocks noGrp="1"/>
          </p:cNvSpPr>
          <p:nvPr>
            <p:ph idx="1" hasCustomPrompt="1"/>
          </p:nvPr>
        </p:nvSpPr>
        <p:spPr>
          <a:xfrm>
            <a:off x="3665105" y="754776"/>
            <a:ext cx="5111750" cy="3379131"/>
          </a:xfrm>
        </p:spPr>
        <p:txBody>
          <a:bodyPr anchor="ctr" anchorCtr="0">
            <a:normAutofit/>
          </a:bodyPr>
          <a:lstStyle>
            <a:lvl1pPr>
              <a:defRPr sz="1350"/>
            </a:lvl1pPr>
            <a:lvl2pPr>
              <a:defRPr sz="1350"/>
            </a:lvl2pPr>
            <a:lvl3pPr>
              <a:defRPr sz="1350"/>
            </a:lvl3pPr>
            <a:lvl4pPr>
              <a:defRPr sz="1350"/>
            </a:lvl4pPr>
            <a:lvl5pPr>
              <a:defRPr sz="1350"/>
            </a:lvl5pPr>
            <a:lvl6pPr>
              <a:defRPr sz="1500"/>
            </a:lvl6pPr>
            <a:lvl7pPr>
              <a:defRPr sz="1500"/>
            </a:lvl7pPr>
            <a:lvl8pPr>
              <a:defRPr sz="1500"/>
            </a:lvl8pPr>
            <a:lvl9pPr>
              <a:defRPr sz="1500"/>
            </a:lvl9pPr>
          </a:lstStyle>
          <a:p>
            <a:pPr lvl="0"/>
            <a:r>
              <a:rPr lang="en-US" dirty="0"/>
              <a:t>Click to add text or</a:t>
            </a:r>
            <a:br>
              <a:rPr lang="en-US" dirty="0"/>
            </a:br>
            <a:r>
              <a:rPr lang="en-US" dirty="0"/>
              <a:t>select a content icon</a:t>
            </a:r>
          </a:p>
        </p:txBody>
      </p:sp>
      <p:sp>
        <p:nvSpPr>
          <p:cNvPr id="14" name="Slide Number"/>
          <p:cNvSpPr>
            <a:spLocks noGrp="1"/>
          </p:cNvSpPr>
          <p:nvPr>
            <p:ph type="sldNum" sz="quarter" idx="11"/>
          </p:nvPr>
        </p:nvSpPr>
        <p:spPr/>
        <p:txBody>
          <a:bodyPr/>
          <a:lstStyle/>
          <a:p>
            <a:fld id="{E2CB33EA-91D6-F140-A440-0A130B2A34DE}" type="slidenum">
              <a:rPr lang="en-US" smtClean="0"/>
              <a:pPr/>
              <a:t>‹#›</a:t>
            </a:fld>
            <a:endParaRPr lang="en-US" dirty="0"/>
          </a:p>
        </p:txBody>
      </p:sp>
      <p:sp>
        <p:nvSpPr>
          <p:cNvPr id="13" name="Date"/>
          <p:cNvSpPr>
            <a:spLocks noGrp="1"/>
          </p:cNvSpPr>
          <p:nvPr>
            <p:ph type="dt" sz="half" idx="10"/>
          </p:nvPr>
        </p:nvSpPr>
        <p:spPr/>
        <p:txBody>
          <a:bodyPr/>
          <a:lstStyle/>
          <a:p>
            <a:fld id="{12CEF10F-437A-1E47-9122-F08C813F0AE8}" type="datetime4">
              <a:rPr lang="en-CA" smtClean="0"/>
              <a:pPr/>
              <a:t>November 16, 2024</a:t>
            </a:fld>
            <a:endParaRPr lang="en-US" dirty="0"/>
          </a:p>
        </p:txBody>
      </p:sp>
    </p:spTree>
    <p:extLst>
      <p:ext uri="{BB962C8B-B14F-4D97-AF65-F5344CB8AC3E}">
        <p14:creationId xmlns:p14="http://schemas.microsoft.com/office/powerpoint/2010/main" val="277829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descr="Master Title"/>
          <p:cNvSpPr>
            <a:spLocks noGrp="1"/>
          </p:cNvSpPr>
          <p:nvPr>
            <p:ph type="title"/>
          </p:nvPr>
        </p:nvSpPr>
        <p:spPr>
          <a:xfrm>
            <a:off x="200893" y="0"/>
            <a:ext cx="8781051" cy="754776"/>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descr="Slide Content"/>
          <p:cNvSpPr>
            <a:spLocks noGrp="1"/>
          </p:cNvSpPr>
          <p:nvPr>
            <p:ph type="body" idx="1"/>
          </p:nvPr>
        </p:nvSpPr>
        <p:spPr>
          <a:xfrm>
            <a:off x="200893" y="853499"/>
            <a:ext cx="8781051" cy="3741124"/>
          </a:xfrm>
          <a:prstGeom prst="rect">
            <a:avLst/>
          </a:prstGeom>
        </p:spPr>
        <p:txBody>
          <a:bodyPr vert="horz" lIns="10800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Brighter World Line">
            <a:extLst>
              <a:ext uri="{FF2B5EF4-FFF2-40B4-BE49-F238E27FC236}">
                <a16:creationId xmlns:a16="http://schemas.microsoft.com/office/drawing/2014/main" id="{99DC7CF7-5982-6749-B770-08C5172A398F}"/>
              </a:ext>
              <a:ext uri="{C183D7F6-B498-43B3-948B-1728B52AA6E4}">
                <adec:decorative xmlns:adec="http://schemas.microsoft.com/office/drawing/2017/decorative" val="1"/>
              </a:ext>
            </a:extLst>
          </p:cNvPr>
          <p:cNvCxnSpPr>
            <a:cxnSpLocks/>
          </p:cNvCxnSpPr>
          <p:nvPr userDrawn="1"/>
        </p:nvCxnSpPr>
        <p:spPr>
          <a:xfrm>
            <a:off x="1" y="4661165"/>
            <a:ext cx="7710054" cy="0"/>
          </a:xfrm>
          <a:prstGeom prst="line">
            <a:avLst/>
          </a:prstGeom>
          <a:ln w="38100" cap="flat">
            <a:solidFill>
              <a:srgbClr val="7C0040"/>
            </a:solidFill>
          </a:ln>
          <a:effectLst/>
        </p:spPr>
        <p:style>
          <a:lnRef idx="2">
            <a:schemeClr val="accent1"/>
          </a:lnRef>
          <a:fillRef idx="0">
            <a:schemeClr val="accent1"/>
          </a:fillRef>
          <a:effectRef idx="1">
            <a:schemeClr val="accent1"/>
          </a:effectRef>
          <a:fontRef idx="minor">
            <a:schemeClr val="tx1"/>
          </a:fontRef>
        </p:style>
      </p:cxnSp>
      <p:pic>
        <p:nvPicPr>
          <p:cNvPr id="13" name="Brighter World Logo" descr="Brighter World Logo">
            <a:extLst>
              <a:ext uri="{FF2B5EF4-FFF2-40B4-BE49-F238E27FC236}">
                <a16:creationId xmlns:a16="http://schemas.microsoft.com/office/drawing/2014/main" id="{29B74334-1B70-354B-A315-9B4AC67D2CB0}"/>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1" r="39176" b="47"/>
          <a:stretch/>
        </p:blipFill>
        <p:spPr>
          <a:xfrm>
            <a:off x="200893" y="4834777"/>
            <a:ext cx="1136072" cy="136841"/>
          </a:xfrm>
          <a:prstGeom prst="rect">
            <a:avLst/>
          </a:prstGeom>
        </p:spPr>
      </p:pic>
      <p:sp>
        <p:nvSpPr>
          <p:cNvPr id="14" name="URL">
            <a:extLst>
              <a:ext uri="{FF2B5EF4-FFF2-40B4-BE49-F238E27FC236}">
                <a16:creationId xmlns:a16="http://schemas.microsoft.com/office/drawing/2014/main" id="{0C654FC7-9C31-074E-AD8E-D6FD365BF2A7}"/>
              </a:ext>
            </a:extLst>
          </p:cNvPr>
          <p:cNvSpPr txBox="1"/>
          <p:nvPr userDrawn="1"/>
        </p:nvSpPr>
        <p:spPr>
          <a:xfrm>
            <a:off x="1277515" y="4774219"/>
            <a:ext cx="2504775" cy="242374"/>
          </a:xfrm>
          <a:prstGeom prst="rect">
            <a:avLst/>
          </a:prstGeom>
          <a:noFill/>
        </p:spPr>
        <p:txBody>
          <a:bodyPr wrap="square" rtlCol="0">
            <a:spAutoFit/>
          </a:bodyPr>
          <a:lstStyle/>
          <a:p>
            <a:r>
              <a:rPr lang="en-US" sz="975" spc="20" baseline="0" dirty="0">
                <a:latin typeface="Arial" panose="020B0604020202020204" pitchFamily="34" charset="0"/>
                <a:cs typeface="Arial" panose="020B0604020202020204" pitchFamily="34" charset="0"/>
              </a:rPr>
              <a:t>mcmaster.ca</a:t>
            </a:r>
          </a:p>
        </p:txBody>
      </p:sp>
      <p:pic>
        <p:nvPicPr>
          <p:cNvPr id="12" name="McMaster University Logo" descr="McMaster University Logo">
            <a:extLst>
              <a:ext uri="{FF2B5EF4-FFF2-40B4-BE49-F238E27FC236}">
                <a16:creationId xmlns:a16="http://schemas.microsoft.com/office/drawing/2014/main" id="{25F451A7-DF44-C948-A3AA-6CB9F92DA20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962769" y="4484767"/>
            <a:ext cx="1019175" cy="561975"/>
          </a:xfrm>
          <a:prstGeom prst="rect">
            <a:avLst/>
          </a:prstGeom>
        </p:spPr>
      </p:pic>
      <p:sp>
        <p:nvSpPr>
          <p:cNvPr id="15" name="Slide Number" descr="Page Number"/>
          <p:cNvSpPr>
            <a:spLocks noGrp="1"/>
          </p:cNvSpPr>
          <p:nvPr>
            <p:ph type="sldNum" sz="quarter" idx="4"/>
          </p:nvPr>
        </p:nvSpPr>
        <p:spPr>
          <a:xfrm>
            <a:off x="7230530" y="4759888"/>
            <a:ext cx="479525" cy="273844"/>
          </a:xfrm>
          <a:prstGeom prst="rect">
            <a:avLst/>
          </a:prstGeom>
        </p:spPr>
        <p:txBody>
          <a:bodyPr tIns="46800" rIns="0" anchor="ctr" anchorCtr="0"/>
          <a:lstStyle>
            <a:lvl1pPr algn="r">
              <a:defRPr sz="900">
                <a:solidFill>
                  <a:schemeClr val="tx1"/>
                </a:solidFill>
                <a:latin typeface="Arial" charset="0"/>
                <a:ea typeface="Arial" charset="0"/>
                <a:cs typeface="Arial" charset="0"/>
              </a:defRPr>
            </a:lvl1pPr>
          </a:lstStyle>
          <a:p>
            <a:fld id="{E2CB33EA-91D6-F140-A440-0A130B2A34DE}" type="slidenum">
              <a:rPr lang="en-US" smtClean="0"/>
              <a:pPr/>
              <a:t>‹#›</a:t>
            </a:fld>
            <a:endParaRPr lang="en-US" dirty="0"/>
          </a:p>
        </p:txBody>
      </p:sp>
      <p:sp>
        <p:nvSpPr>
          <p:cNvPr id="20" name="Divider Line">
            <a:extLst>
              <a:ext uri="{C183D7F6-B498-43B3-948B-1728B52AA6E4}">
                <adec:decorative xmlns:adec="http://schemas.microsoft.com/office/drawing/2017/decorative" val="1"/>
              </a:ext>
            </a:extLst>
          </p:cNvPr>
          <p:cNvSpPr txBox="1">
            <a:spLocks/>
          </p:cNvSpPr>
          <p:nvPr userDrawn="1"/>
        </p:nvSpPr>
        <p:spPr>
          <a:xfrm>
            <a:off x="7242057" y="4759889"/>
            <a:ext cx="224451" cy="273844"/>
          </a:xfrm>
          <a:prstGeom prst="rect">
            <a:avLst/>
          </a:prstGeom>
        </p:spPr>
        <p:txBody>
          <a:bodyPr vert="horz" lIns="68580" tIns="34290" rIns="68580" bIns="34290" rtlCol="0" anchor="ctr" anchorCtr="0"/>
          <a:lstStyle>
            <a:defPPr>
              <a:defRPr lang="en-US"/>
            </a:defPPr>
            <a:lvl1pPr marL="0" algn="r" defTabSz="457200" rtl="0" eaLnBrk="1" latinLnBrk="0" hangingPunct="1">
              <a:defRPr sz="1200" kern="1200">
                <a:solidFill>
                  <a:srgbClr val="929292"/>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CA" sz="900" dirty="0">
                <a:solidFill>
                  <a:schemeClr val="tx1"/>
                </a:solidFill>
              </a:rPr>
              <a:t>|</a:t>
            </a:r>
            <a:endParaRPr lang="en-US" sz="900" dirty="0">
              <a:solidFill>
                <a:schemeClr val="tx1"/>
              </a:solidFill>
            </a:endParaRPr>
          </a:p>
        </p:txBody>
      </p:sp>
      <p:sp>
        <p:nvSpPr>
          <p:cNvPr id="16" name="Date">
            <a:extLst>
              <a:ext uri="{C183D7F6-B498-43B3-948B-1728B52AA6E4}">
                <adec:decorative xmlns:adec="http://schemas.microsoft.com/office/drawing/2017/decorative" val="1"/>
              </a:ext>
            </a:extLst>
          </p:cNvPr>
          <p:cNvSpPr>
            <a:spLocks noGrp="1"/>
          </p:cNvSpPr>
          <p:nvPr>
            <p:ph type="dt" sz="half" idx="2"/>
          </p:nvPr>
        </p:nvSpPr>
        <p:spPr>
          <a:xfrm>
            <a:off x="5250458" y="4759889"/>
            <a:ext cx="1958715" cy="273844"/>
          </a:xfrm>
          <a:prstGeom prst="rect">
            <a:avLst/>
          </a:prstGeom>
        </p:spPr>
        <p:txBody>
          <a:bodyPr vert="horz" lIns="91440" tIns="45720" rIns="91440" bIns="45720" rtlCol="0" anchor="ctr" anchorCtr="0"/>
          <a:lstStyle>
            <a:lvl1pPr algn="r">
              <a:defRPr sz="900">
                <a:solidFill>
                  <a:schemeClr val="tx1"/>
                </a:solidFill>
                <a:latin typeface="Arial" charset="0"/>
                <a:ea typeface="Arial" charset="0"/>
                <a:cs typeface="Arial" charset="0"/>
              </a:defRPr>
            </a:lvl1pPr>
          </a:lstStyle>
          <a:p>
            <a:fld id="{12CEF10F-437A-1E47-9122-F08C813F0AE8}" type="datetime4">
              <a:rPr lang="en-CA" smtClean="0"/>
              <a:pPr/>
              <a:t>November 16, 2024</a:t>
            </a:fld>
            <a:endParaRPr lang="en-US" dirty="0"/>
          </a:p>
        </p:txBody>
      </p:sp>
    </p:spTree>
    <p:extLst>
      <p:ext uri="{BB962C8B-B14F-4D97-AF65-F5344CB8AC3E}">
        <p14:creationId xmlns:p14="http://schemas.microsoft.com/office/powerpoint/2010/main" val="110468982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2" r:id="rId4"/>
    <p:sldLayoutId id="2147483654" r:id="rId5"/>
    <p:sldLayoutId id="2147483665" r:id="rId6"/>
    <p:sldLayoutId id="2147483666" r:id="rId7"/>
    <p:sldLayoutId id="2147483656" r:id="rId8"/>
    <p:sldLayoutId id="2147483664" r:id="rId9"/>
    <p:sldLayoutId id="2147483657" r:id="rId10"/>
    <p:sldLayoutId id="2147483667" r:id="rId11"/>
  </p:sldLayoutIdLst>
  <p:hf hdr="0" ftr="0"/>
  <p:txStyles>
    <p:titleStyle>
      <a:lvl1pPr algn="l" defTabSz="342900" rtl="0" eaLnBrk="1" latinLnBrk="0" hangingPunct="1">
        <a:lnSpc>
          <a:spcPct val="150000"/>
        </a:lnSpc>
        <a:spcBef>
          <a:spcPct val="0"/>
        </a:spcBef>
        <a:buNone/>
        <a:defRPr sz="1800" b="0" i="0" kern="1200">
          <a:solidFill>
            <a:schemeClr val="accent1"/>
          </a:solidFill>
          <a:latin typeface="Arial" charset="0"/>
          <a:ea typeface="+mj-ea"/>
          <a:cs typeface="+mj-cs"/>
        </a:defRPr>
      </a:lvl1pPr>
    </p:titleStyle>
    <p:bodyStyle>
      <a:lvl1pPr marL="257175" indent="-257175" algn="l" defTabSz="342900" rtl="0" eaLnBrk="1" latinLnBrk="0" hangingPunct="1">
        <a:lnSpc>
          <a:spcPct val="112000"/>
        </a:lnSpc>
        <a:spcBef>
          <a:spcPts val="0"/>
        </a:spcBef>
        <a:spcAft>
          <a:spcPts val="600"/>
        </a:spcAft>
        <a:buClr>
          <a:srgbClr val="7C0040"/>
        </a:buClr>
        <a:buFont typeface="Arial"/>
        <a:buChar char="•"/>
        <a:defRPr sz="1350" b="0" i="0" kern="1200">
          <a:solidFill>
            <a:schemeClr val="tx1"/>
          </a:solidFill>
          <a:latin typeface="Arial" charset="0"/>
          <a:ea typeface="+mn-ea"/>
          <a:cs typeface="+mn-cs"/>
        </a:defRPr>
      </a:lvl1pPr>
      <a:lvl2pPr marL="485213" indent="-214313" algn="l" defTabSz="342900" rtl="0" eaLnBrk="1" latinLnBrk="0" hangingPunct="1">
        <a:lnSpc>
          <a:spcPct val="112000"/>
        </a:lnSpc>
        <a:spcBef>
          <a:spcPts val="0"/>
        </a:spcBef>
        <a:spcAft>
          <a:spcPts val="600"/>
        </a:spcAft>
        <a:buClr>
          <a:srgbClr val="7C0040"/>
        </a:buClr>
        <a:buSzPct val="65000"/>
        <a:buFont typeface="Courier New" panose="02070309020205020404" pitchFamily="49" charset="0"/>
        <a:buChar char="o"/>
        <a:defRPr sz="1350" b="0" i="0" kern="1200">
          <a:solidFill>
            <a:schemeClr val="tx1"/>
          </a:solidFill>
          <a:latin typeface="Arial" charset="0"/>
          <a:ea typeface="+mn-ea"/>
          <a:cs typeface="+mn-cs"/>
        </a:defRPr>
      </a:lvl2pPr>
      <a:lvl3pPr marL="677250" indent="-171450" algn="l" defTabSz="342900" rtl="0" eaLnBrk="1" latinLnBrk="0" hangingPunct="1">
        <a:lnSpc>
          <a:spcPct val="112000"/>
        </a:lnSpc>
        <a:spcBef>
          <a:spcPts val="0"/>
        </a:spcBef>
        <a:spcAft>
          <a:spcPts val="600"/>
        </a:spcAft>
        <a:buClr>
          <a:schemeClr val="tx1">
            <a:lumMod val="60000"/>
            <a:lumOff val="40000"/>
          </a:schemeClr>
        </a:buClr>
        <a:buFont typeface="Arial"/>
        <a:buChar char="•"/>
        <a:defRPr sz="1350" b="0" i="0" kern="1200">
          <a:solidFill>
            <a:schemeClr val="tx1"/>
          </a:solidFill>
          <a:latin typeface="Arial" charset="0"/>
          <a:ea typeface="+mn-ea"/>
          <a:cs typeface="+mn-cs"/>
        </a:defRPr>
      </a:lvl3pPr>
      <a:lvl4pPr marL="876150" indent="-171450" algn="l" defTabSz="342900" rtl="0" eaLnBrk="1" latinLnBrk="0" hangingPunct="1">
        <a:lnSpc>
          <a:spcPct val="112000"/>
        </a:lnSpc>
        <a:spcBef>
          <a:spcPts val="0"/>
        </a:spcBef>
        <a:spcAft>
          <a:spcPts val="600"/>
        </a:spcAft>
        <a:buClr>
          <a:schemeClr val="tx1">
            <a:lumMod val="60000"/>
            <a:lumOff val="40000"/>
          </a:schemeClr>
        </a:buClr>
        <a:buSzPct val="65000"/>
        <a:buFont typeface="Courier New" panose="02070309020205020404" pitchFamily="49" charset="0"/>
        <a:buChar char="o"/>
        <a:defRPr sz="1350" b="0" i="0" kern="1200">
          <a:solidFill>
            <a:schemeClr val="tx1"/>
          </a:solidFill>
          <a:latin typeface="Arial" charset="0"/>
          <a:ea typeface="+mn-ea"/>
          <a:cs typeface="+mn-cs"/>
        </a:defRPr>
      </a:lvl4pPr>
      <a:lvl5pPr marL="1075050" indent="-171450" algn="l" defTabSz="342900" rtl="0" eaLnBrk="1" latinLnBrk="0" hangingPunct="1">
        <a:lnSpc>
          <a:spcPct val="112000"/>
        </a:lnSpc>
        <a:spcBef>
          <a:spcPts val="0"/>
        </a:spcBef>
        <a:spcAft>
          <a:spcPts val="600"/>
        </a:spcAft>
        <a:buClr>
          <a:schemeClr val="tx1">
            <a:lumMod val="60000"/>
            <a:lumOff val="40000"/>
          </a:schemeClr>
        </a:buClr>
        <a:buFont typeface="Arial" panose="020B0604020202020204" pitchFamily="34" charset="0"/>
        <a:buChar char="•"/>
        <a:defRPr sz="1350" b="0" i="0" kern="1200">
          <a:solidFill>
            <a:schemeClr val="tx1"/>
          </a:solidFill>
          <a:latin typeface="Arial" charset="0"/>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hyperlink" Target="https://pudding.cool/2018/02/waveform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3.xml"/><Relationship Id="rId7" Type="http://schemas.openxmlformats.org/officeDocument/2006/relationships/image" Target="../media/image2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musiclab.chromeexperiments.com/Spectrogra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6.sv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LVWTQcZbLgY&amp;ab_channel=Vox"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hyperlink" Target="mailto:email@mcmaster.c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25B0D6FE-8DA1-F341-A125-C435290DB0CF}"/>
              </a:ext>
            </a:extLst>
          </p:cNvPr>
          <p:cNvSpPr>
            <a:spLocks noGrp="1"/>
          </p:cNvSpPr>
          <p:nvPr>
            <p:ph type="ctrTitle"/>
          </p:nvPr>
        </p:nvSpPr>
        <p:spPr>
          <a:xfrm>
            <a:off x="2196353" y="1682099"/>
            <a:ext cx="3471948" cy="603901"/>
          </a:xfrm>
        </p:spPr>
        <p:txBody>
          <a:bodyPr>
            <a:noAutofit/>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Signals, Sensors, Sounds</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effectLst/>
                <a:latin typeface="Calibri" panose="020F0502020204030204" pitchFamily="34" charset="0"/>
                <a:ea typeface="Calibri" panose="020F0502020204030204" pitchFamily="34" charset="0"/>
                <a:cs typeface="Times New Roman" panose="02020603050405020304" pitchFamily="18" charset="0"/>
              </a:rPr>
              <a:t>WORKSHOP</a:t>
            </a:r>
            <a:endParaRPr lang="en-DE" sz="18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C6D7953B-DB22-E6BD-B588-3A9BA6BC4076}"/>
              </a:ext>
            </a:extLst>
          </p:cNvPr>
          <p:cNvPicPr>
            <a:picLocks noChangeAspect="1"/>
          </p:cNvPicPr>
          <p:nvPr/>
        </p:nvPicPr>
        <p:blipFill>
          <a:blip r:embed="rId3"/>
          <a:stretch>
            <a:fillRect/>
          </a:stretch>
        </p:blipFill>
        <p:spPr>
          <a:xfrm>
            <a:off x="6182693" y="3531950"/>
            <a:ext cx="2830617" cy="763608"/>
          </a:xfrm>
          <a:prstGeom prst="rect">
            <a:avLst/>
          </a:prstGeom>
        </p:spPr>
      </p:pic>
      <p:pic>
        <p:nvPicPr>
          <p:cNvPr id="13" name="Picture 10" descr="mimm_logo_mini">
            <a:extLst>
              <a:ext uri="{FF2B5EF4-FFF2-40B4-BE49-F238E27FC236}">
                <a16:creationId xmlns:a16="http://schemas.microsoft.com/office/drawing/2014/main" id="{64BD0F78-0B67-E1FE-22D7-5D13467DD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494"/>
            <a:ext cx="1906471" cy="56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01D9AD5-B1D1-A5EF-EBED-55B3CA525147}"/>
              </a:ext>
            </a:extLst>
          </p:cNvPr>
          <p:cNvSpPr txBox="1"/>
          <p:nvPr/>
        </p:nvSpPr>
        <p:spPr>
          <a:xfrm>
            <a:off x="2842426" y="2361689"/>
            <a:ext cx="3089206"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4C555C"/>
                </a:solidFill>
                <a:effectLst/>
                <a:uLnTx/>
                <a:uFillTx/>
                <a:latin typeface="+mj-lt"/>
                <a:ea typeface="Calibri" panose="020F0502020204030204" pitchFamily="34" charset="0"/>
                <a:cs typeface="Times New Roman" panose="02020603050405020304" pitchFamily="18" charset="0"/>
              </a:rPr>
              <a:t>Lauren Fink, PhD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C555C"/>
                </a:solidFill>
                <a:effectLst/>
                <a:uLnTx/>
                <a:uFillTx/>
                <a:latin typeface="+mj-lt"/>
                <a:ea typeface="Calibri" panose="020F0502020204030204" pitchFamily="34" charset="0"/>
                <a:cs typeface="Times New Roman" panose="02020603050405020304" pitchFamily="18" charset="0"/>
              </a:rPr>
              <a:t>Asst. Professor, McMaster University</a:t>
            </a:r>
          </a:p>
          <a:p>
            <a:pPr marL="171450" indent="-171450">
              <a:buFont typeface="Arial" panose="020B0604020202020204" pitchFamily="34" charset="0"/>
              <a:buChar char="•"/>
              <a:defRPr/>
            </a:pPr>
            <a:r>
              <a:rPr kumimoji="0" lang="en-US" sz="900" b="0" i="0" u="none" strike="noStrike" kern="1200" cap="none" spc="0" normalizeH="0" baseline="0" noProof="0" dirty="0">
                <a:ln>
                  <a:noFill/>
                </a:ln>
                <a:solidFill>
                  <a:srgbClr val="4C555C"/>
                </a:solidFill>
                <a:effectLst/>
                <a:uLnTx/>
                <a:uFillTx/>
                <a:latin typeface="+mj-lt"/>
                <a:ea typeface="Calibri" panose="020F0502020204030204" pitchFamily="34" charset="0"/>
                <a:cs typeface="Times New Roman" panose="02020603050405020304" pitchFamily="18" charset="0"/>
              </a:rPr>
              <a:t>Dept. of Psychology, Neuroscience &amp; </a:t>
            </a:r>
            <a:r>
              <a:rPr kumimoji="0" lang="en-US" sz="900" b="0" i="0" u="none" strike="noStrike" kern="1200" cap="none" spc="0" normalizeH="0" baseline="0" noProof="0" dirty="0" err="1">
                <a:ln>
                  <a:noFill/>
                </a:ln>
                <a:solidFill>
                  <a:srgbClr val="4C555C"/>
                </a:solidFill>
                <a:effectLst/>
                <a:uLnTx/>
                <a:uFillTx/>
                <a:latin typeface="+mj-lt"/>
                <a:ea typeface="Calibri" panose="020F0502020204030204" pitchFamily="34" charset="0"/>
                <a:cs typeface="Times New Roman" panose="02020603050405020304" pitchFamily="18" charset="0"/>
              </a:rPr>
              <a:t>Behaviour</a:t>
            </a:r>
            <a:endParaRPr kumimoji="0" lang="en-US" sz="900" b="0" i="0" u="none" strike="noStrike" kern="1200" cap="none" spc="0" normalizeH="0" baseline="0" noProof="0" dirty="0">
              <a:ln>
                <a:noFill/>
              </a:ln>
              <a:solidFill>
                <a:srgbClr val="4C555C"/>
              </a:solidFill>
              <a:effectLst/>
              <a:uLnTx/>
              <a:uFillTx/>
              <a:latin typeface="+mj-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kumimoji="0" lang="en-US" sz="900" b="0" i="0" u="none" strike="noStrike" kern="1200" cap="none" spc="0" normalizeH="0" baseline="0" noProof="0" dirty="0">
                <a:ln>
                  <a:noFill/>
                </a:ln>
                <a:solidFill>
                  <a:srgbClr val="4C555C"/>
                </a:solidFill>
                <a:effectLst/>
                <a:uLnTx/>
                <a:uFillTx/>
                <a:latin typeface="+mj-lt"/>
                <a:ea typeface="Calibri" panose="020F0502020204030204" pitchFamily="34" charset="0"/>
                <a:cs typeface="Times New Roman" panose="02020603050405020304" pitchFamily="18" charset="0"/>
              </a:rPr>
              <a:t>McMaster Institute for Music &amp; the Mind / </a:t>
            </a:r>
            <a:r>
              <a:rPr kumimoji="0" lang="en-US" sz="900" b="0" i="0" u="none" strike="noStrike" kern="1200" cap="none" spc="0" normalizeH="0" baseline="0" noProof="0" dirty="0" err="1">
                <a:ln>
                  <a:noFill/>
                </a:ln>
                <a:solidFill>
                  <a:srgbClr val="4C555C"/>
                </a:solidFill>
                <a:effectLst/>
                <a:uLnTx/>
                <a:uFillTx/>
                <a:latin typeface="+mj-lt"/>
                <a:ea typeface="Calibri" panose="020F0502020204030204" pitchFamily="34" charset="0"/>
                <a:cs typeface="Times New Roman" panose="02020603050405020304" pitchFamily="18" charset="0"/>
              </a:rPr>
              <a:t>LIVELab</a:t>
            </a:r>
            <a:endParaRPr kumimoji="0" lang="en-US" sz="900" b="0" i="0" u="none" strike="noStrike" kern="1200" cap="none" spc="0" normalizeH="0" baseline="0" noProof="0" dirty="0">
              <a:ln>
                <a:noFill/>
              </a:ln>
              <a:solidFill>
                <a:srgbClr val="4C555C"/>
              </a:solidFill>
              <a:effectLst/>
              <a:uLnTx/>
              <a:uFillTx/>
              <a:latin typeface="+mj-l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defRPr/>
            </a:pPr>
            <a:r>
              <a:rPr lang="en-US" sz="900" dirty="0">
                <a:solidFill>
                  <a:srgbClr val="4C555C"/>
                </a:solidFill>
                <a:latin typeface="+mj-lt"/>
                <a:cs typeface="Times New Roman" panose="02020603050405020304" pitchFamily="18" charset="0"/>
              </a:rPr>
              <a:t>School of Computational Science &amp; Engineering</a:t>
            </a:r>
          </a:p>
          <a:p>
            <a:pPr marL="171450" indent="-171450">
              <a:buFont typeface="Arial" panose="020B0604020202020204" pitchFamily="34" charset="0"/>
              <a:buChar char="•"/>
              <a:defRPr/>
            </a:pPr>
            <a:r>
              <a:rPr lang="en-US" sz="900" dirty="0">
                <a:solidFill>
                  <a:srgbClr val="4C555C"/>
                </a:solidFill>
                <a:latin typeface="+mj-lt"/>
                <a:cs typeface="Times New Roman" panose="02020603050405020304" pitchFamily="18" charset="0"/>
              </a:rPr>
              <a:t>Center for Advanced Research in Experimental &amp; Applied Linguistics (</a:t>
            </a:r>
            <a:r>
              <a:rPr lang="en-US" sz="900" dirty="0" err="1">
                <a:solidFill>
                  <a:srgbClr val="4C555C"/>
                </a:solidFill>
                <a:latin typeface="+mj-lt"/>
                <a:cs typeface="Times New Roman" panose="02020603050405020304" pitchFamily="18" charset="0"/>
              </a:rPr>
              <a:t>ARiEAL</a:t>
            </a:r>
            <a:r>
              <a:rPr lang="en-US" sz="900" dirty="0">
                <a:solidFill>
                  <a:srgbClr val="4C555C"/>
                </a:solidFill>
                <a:latin typeface="+mj-lt"/>
                <a:cs typeface="Times New Roman" panose="02020603050405020304" pitchFamily="18" charset="0"/>
              </a:rPr>
              <a:t>)</a:t>
            </a:r>
          </a:p>
          <a:p>
            <a:pPr marL="171450" indent="-171450">
              <a:buFont typeface="Arial" panose="020B0604020202020204" pitchFamily="34" charset="0"/>
              <a:buChar char="•"/>
              <a:defRPr/>
            </a:pPr>
            <a:r>
              <a:rPr lang="en-US" sz="900" dirty="0">
                <a:solidFill>
                  <a:srgbClr val="4C555C"/>
                </a:solidFill>
                <a:latin typeface="+mj-lt"/>
                <a:cs typeface="Times New Roman" panose="02020603050405020304" pitchFamily="18" charset="0"/>
              </a:rPr>
              <a:t>Neuroscience</a:t>
            </a:r>
            <a:endParaRPr lang="en-US" dirty="0">
              <a:latin typeface="+mj-lt"/>
            </a:endParaRPr>
          </a:p>
        </p:txBody>
      </p:sp>
      <p:sp>
        <p:nvSpPr>
          <p:cNvPr id="7" name="TextBox 6">
            <a:extLst>
              <a:ext uri="{FF2B5EF4-FFF2-40B4-BE49-F238E27FC236}">
                <a16:creationId xmlns:a16="http://schemas.microsoft.com/office/drawing/2014/main" id="{DB08D9F2-F902-5C78-7072-F63E5D639900}"/>
              </a:ext>
            </a:extLst>
          </p:cNvPr>
          <p:cNvSpPr txBox="1"/>
          <p:nvPr/>
        </p:nvSpPr>
        <p:spPr>
          <a:xfrm>
            <a:off x="1849967" y="3452089"/>
            <a:ext cx="772969" cy="461665"/>
          </a:xfrm>
          <a:prstGeom prst="rect">
            <a:avLst/>
          </a:prstGeom>
          <a:noFill/>
        </p:spPr>
        <p:txBody>
          <a:bodyPr wrap="none" rtlCol="0">
            <a:spAutoFit/>
          </a:bodyPr>
          <a:lstStyle/>
          <a:p>
            <a:pPr algn="ctr"/>
            <a:r>
              <a:rPr lang="en-US" sz="1200" dirty="0" err="1"/>
              <a:t>LIVELab</a:t>
            </a:r>
            <a:endParaRPr lang="en-US" sz="1200" dirty="0"/>
          </a:p>
          <a:p>
            <a:pPr algn="ctr"/>
            <a:r>
              <a:rPr lang="en-US" sz="1200" dirty="0"/>
              <a:t>2024</a:t>
            </a:r>
          </a:p>
        </p:txBody>
      </p:sp>
      <p:pic>
        <p:nvPicPr>
          <p:cNvPr id="4" name="Content Placeholder 5" descr="IMG_8088 copy.jpg">
            <a:extLst>
              <a:ext uri="{FF2B5EF4-FFF2-40B4-BE49-F238E27FC236}">
                <a16:creationId xmlns:a16="http://schemas.microsoft.com/office/drawing/2014/main" id="{CE7B1D6B-C7F3-D07E-5100-A4A59085EEFA}"/>
              </a:ext>
            </a:extLst>
          </p:cNvPr>
          <p:cNvPicPr>
            <a:picLocks noChangeAspect="1"/>
          </p:cNvPicPr>
          <p:nvPr/>
        </p:nvPicPr>
        <p:blipFill>
          <a:blip r:embed="rId5">
            <a:extLst>
              <a:ext uri="{28A0092B-C50C-407E-A947-70E740481C1C}">
                <a14:useLocalDpi xmlns:a14="http://schemas.microsoft.com/office/drawing/2010/main" val="0"/>
              </a:ext>
            </a:extLst>
          </a:blip>
          <a:srcRect l="28854" t="6516" r="8784" b="30389"/>
          <a:stretch>
            <a:fillRect/>
          </a:stretch>
        </p:blipFill>
        <p:spPr bwMode="auto">
          <a:xfrm>
            <a:off x="5646839" y="229173"/>
            <a:ext cx="2130477" cy="2342577"/>
          </a:xfrm>
          <a:prstGeom prst="ellipse">
            <a:avLst/>
          </a:prstGeom>
          <a:noFill/>
          <a:ln w="66675">
            <a:solidFill>
              <a:srgbClr val="92D05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685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DC768-18CD-4632-F83E-CD25BF2B7F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2FD92-36F7-277D-2939-CEDE0BD8C118}"/>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What is sound? </a:t>
            </a:r>
            <a:endParaRPr lang="en-US" dirty="0"/>
          </a:p>
        </p:txBody>
      </p:sp>
      <p:sp>
        <p:nvSpPr>
          <p:cNvPr id="5" name="Slide Number Placeholder 4">
            <a:extLst>
              <a:ext uri="{FF2B5EF4-FFF2-40B4-BE49-F238E27FC236}">
                <a16:creationId xmlns:a16="http://schemas.microsoft.com/office/drawing/2014/main" id="{9EEAD63F-7996-4CD1-2A5F-7E789DD22675}"/>
              </a:ext>
            </a:extLst>
          </p:cNvPr>
          <p:cNvSpPr>
            <a:spLocks noGrp="1"/>
          </p:cNvSpPr>
          <p:nvPr>
            <p:ph type="sldNum" sz="quarter" idx="11"/>
          </p:nvPr>
        </p:nvSpPr>
        <p:spPr/>
        <p:txBody>
          <a:bodyPr/>
          <a:lstStyle/>
          <a:p>
            <a:fld id="{E2CB33EA-91D6-F140-A440-0A130B2A34DE}" type="slidenum">
              <a:rPr lang="en-US" smtClean="0"/>
              <a:pPr/>
              <a:t>10</a:t>
            </a:fld>
            <a:endParaRPr lang="en-US" dirty="0"/>
          </a:p>
        </p:txBody>
      </p:sp>
      <p:sp>
        <p:nvSpPr>
          <p:cNvPr id="6" name="Date Placeholder 5">
            <a:extLst>
              <a:ext uri="{FF2B5EF4-FFF2-40B4-BE49-F238E27FC236}">
                <a16:creationId xmlns:a16="http://schemas.microsoft.com/office/drawing/2014/main" id="{3DEEA449-B6AA-F4B2-CE1A-B8CFB166F7B0}"/>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sp>
        <p:nvSpPr>
          <p:cNvPr id="3" name="TextBox 2">
            <a:extLst>
              <a:ext uri="{FF2B5EF4-FFF2-40B4-BE49-F238E27FC236}">
                <a16:creationId xmlns:a16="http://schemas.microsoft.com/office/drawing/2014/main" id="{56245BD6-309E-772D-6C80-F29937A93D65}"/>
              </a:ext>
            </a:extLst>
          </p:cNvPr>
          <p:cNvSpPr txBox="1"/>
          <p:nvPr/>
        </p:nvSpPr>
        <p:spPr>
          <a:xfrm>
            <a:off x="2376527" y="2202418"/>
            <a:ext cx="4390946" cy="369332"/>
          </a:xfrm>
          <a:prstGeom prst="rect">
            <a:avLst/>
          </a:prstGeom>
          <a:noFill/>
        </p:spPr>
        <p:txBody>
          <a:bodyPr wrap="none" rtlCol="0">
            <a:spAutoFit/>
          </a:bodyPr>
          <a:lstStyle/>
          <a:p>
            <a:r>
              <a:rPr lang="en-US" dirty="0">
                <a:highlight>
                  <a:srgbClr val="FDBF57"/>
                </a:highlight>
                <a:hlinkClick r:id="rId3"/>
              </a:rPr>
              <a:t>https://pudding.cool/2018/02/waveforms/</a:t>
            </a:r>
            <a:r>
              <a:rPr lang="en-US" dirty="0">
                <a:highlight>
                  <a:srgbClr val="FDBF57"/>
                </a:highlight>
              </a:rPr>
              <a:t> </a:t>
            </a:r>
          </a:p>
        </p:txBody>
      </p:sp>
    </p:spTree>
    <p:extLst>
      <p:ext uri="{BB962C8B-B14F-4D97-AF65-F5344CB8AC3E}">
        <p14:creationId xmlns:p14="http://schemas.microsoft.com/office/powerpoint/2010/main" val="2910418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6111E-8D42-0E52-B123-BB24B9F7D4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7DFC5-AEAB-70DC-0A20-194042815FB8}"/>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Many different ways to represent sound</a:t>
            </a:r>
            <a:endParaRPr lang="en-US" dirty="0"/>
          </a:p>
        </p:txBody>
      </p:sp>
      <p:sp>
        <p:nvSpPr>
          <p:cNvPr id="5" name="Slide Number Placeholder 4">
            <a:extLst>
              <a:ext uri="{FF2B5EF4-FFF2-40B4-BE49-F238E27FC236}">
                <a16:creationId xmlns:a16="http://schemas.microsoft.com/office/drawing/2014/main" id="{BB968680-DC00-C000-5E7D-BA5B947D3374}"/>
              </a:ext>
            </a:extLst>
          </p:cNvPr>
          <p:cNvSpPr>
            <a:spLocks noGrp="1"/>
          </p:cNvSpPr>
          <p:nvPr>
            <p:ph type="sldNum" sz="quarter" idx="11"/>
          </p:nvPr>
        </p:nvSpPr>
        <p:spPr/>
        <p:txBody>
          <a:bodyPr/>
          <a:lstStyle/>
          <a:p>
            <a:fld id="{E2CB33EA-91D6-F140-A440-0A130B2A34DE}" type="slidenum">
              <a:rPr lang="en-US" smtClean="0"/>
              <a:pPr/>
              <a:t>11</a:t>
            </a:fld>
            <a:endParaRPr lang="en-US" dirty="0"/>
          </a:p>
        </p:txBody>
      </p:sp>
      <p:sp>
        <p:nvSpPr>
          <p:cNvPr id="6" name="Date Placeholder 5">
            <a:extLst>
              <a:ext uri="{FF2B5EF4-FFF2-40B4-BE49-F238E27FC236}">
                <a16:creationId xmlns:a16="http://schemas.microsoft.com/office/drawing/2014/main" id="{9689EBBD-D988-6BA8-F946-95E1E40A5368}"/>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pic>
        <p:nvPicPr>
          <p:cNvPr id="3" name="Picture 2">
            <a:extLst>
              <a:ext uri="{FF2B5EF4-FFF2-40B4-BE49-F238E27FC236}">
                <a16:creationId xmlns:a16="http://schemas.microsoft.com/office/drawing/2014/main" id="{FBDF6844-FC56-1350-2FA5-A4D4B3923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646" y="968366"/>
            <a:ext cx="3547320" cy="1773660"/>
          </a:xfrm>
          <a:prstGeom prst="rect">
            <a:avLst/>
          </a:prstGeom>
        </p:spPr>
      </p:pic>
      <p:pic>
        <p:nvPicPr>
          <p:cNvPr id="7" name="Picture 6">
            <a:extLst>
              <a:ext uri="{FF2B5EF4-FFF2-40B4-BE49-F238E27FC236}">
                <a16:creationId xmlns:a16="http://schemas.microsoft.com/office/drawing/2014/main" id="{01769757-4892-DC92-100E-2CA9499D4116}"/>
              </a:ext>
            </a:extLst>
          </p:cNvPr>
          <p:cNvPicPr>
            <a:picLocks noChangeAspect="1"/>
          </p:cNvPicPr>
          <p:nvPr/>
        </p:nvPicPr>
        <p:blipFill rotWithShape="1">
          <a:blip r:embed="rId6">
            <a:extLst>
              <a:ext uri="{28A0092B-C50C-407E-A947-70E740481C1C}">
                <a14:useLocalDpi xmlns:a14="http://schemas.microsoft.com/office/drawing/2010/main" val="0"/>
              </a:ext>
            </a:extLst>
          </a:blip>
          <a:srcRect b="4640"/>
          <a:stretch/>
        </p:blipFill>
        <p:spPr>
          <a:xfrm>
            <a:off x="541116" y="2711665"/>
            <a:ext cx="3733051" cy="1779923"/>
          </a:xfrm>
          <a:prstGeom prst="rect">
            <a:avLst/>
          </a:prstGeom>
        </p:spPr>
      </p:pic>
      <p:pic>
        <p:nvPicPr>
          <p:cNvPr id="8" name="Picture 7">
            <a:extLst>
              <a:ext uri="{FF2B5EF4-FFF2-40B4-BE49-F238E27FC236}">
                <a16:creationId xmlns:a16="http://schemas.microsoft.com/office/drawing/2014/main" id="{39327A7F-E462-0D20-DB80-E5FA9C7315D9}"/>
              </a:ext>
            </a:extLst>
          </p:cNvPr>
          <p:cNvPicPr>
            <a:picLocks noChangeAspect="1"/>
          </p:cNvPicPr>
          <p:nvPr/>
        </p:nvPicPr>
        <p:blipFill rotWithShape="1">
          <a:blip r:embed="rId7">
            <a:extLst>
              <a:ext uri="{28A0092B-C50C-407E-A947-70E740481C1C}">
                <a14:useLocalDpi xmlns:a14="http://schemas.microsoft.com/office/drawing/2010/main" val="0"/>
              </a:ext>
            </a:extLst>
          </a:blip>
          <a:srcRect r="37883"/>
          <a:stretch/>
        </p:blipFill>
        <p:spPr>
          <a:xfrm>
            <a:off x="4070848" y="731124"/>
            <a:ext cx="3076283" cy="3714267"/>
          </a:xfrm>
          <a:prstGeom prst="rect">
            <a:avLst/>
          </a:prstGeom>
        </p:spPr>
      </p:pic>
      <p:pic>
        <p:nvPicPr>
          <p:cNvPr id="9" name="ClarinetBb_Sustain" descr="ClarinetBb_Sustain">
            <a:hlinkClick r:id="" action="ppaction://media"/>
            <a:extLst>
              <a:ext uri="{FF2B5EF4-FFF2-40B4-BE49-F238E27FC236}">
                <a16:creationId xmlns:a16="http://schemas.microsoft.com/office/drawing/2014/main" id="{9BFEF781-ACB4-1B60-F6A9-92E459608F7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979508" y="188578"/>
            <a:ext cx="812800" cy="812800"/>
          </a:xfrm>
          <a:prstGeom prst="rect">
            <a:avLst/>
          </a:prstGeom>
        </p:spPr>
      </p:pic>
      <p:sp>
        <p:nvSpPr>
          <p:cNvPr id="10" name="TextBox 9">
            <a:extLst>
              <a:ext uri="{FF2B5EF4-FFF2-40B4-BE49-F238E27FC236}">
                <a16:creationId xmlns:a16="http://schemas.microsoft.com/office/drawing/2014/main" id="{F34C82B3-FDEB-60CE-546F-EDD7B3256E21}"/>
              </a:ext>
            </a:extLst>
          </p:cNvPr>
          <p:cNvSpPr txBox="1"/>
          <p:nvPr/>
        </p:nvSpPr>
        <p:spPr>
          <a:xfrm>
            <a:off x="4857885" y="467277"/>
            <a:ext cx="274385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t>Spectrum</a:t>
            </a:r>
            <a:r>
              <a:rPr lang="en-US" sz="1800" b="1" dirty="0"/>
              <a:t> (1</a:t>
            </a:r>
            <a:r>
              <a:rPr lang="en-US" sz="1800" b="1" baseline="30000" dirty="0"/>
              <a:t>st</a:t>
            </a:r>
            <a:r>
              <a:rPr lang="en-US" sz="1800" b="1" dirty="0"/>
              <a:t> note)</a:t>
            </a:r>
            <a:endParaRPr kumimoji="0" lang="en-US" sz="2400" b="1" i="0" u="none" strike="noStrike" cap="none" spc="0" normalizeH="0" baseline="0" dirty="0">
              <a:ln>
                <a:noFill/>
              </a:ln>
              <a:solidFill>
                <a:srgbClr val="000000"/>
              </a:solidFill>
              <a:effectLst/>
              <a:uFillTx/>
              <a:latin typeface="Arial"/>
              <a:ea typeface="Arial"/>
              <a:cs typeface="Arial"/>
              <a:sym typeface="Arial"/>
            </a:endParaRPr>
          </a:p>
        </p:txBody>
      </p:sp>
      <p:sp>
        <p:nvSpPr>
          <p:cNvPr id="11" name="TextBox 10">
            <a:extLst>
              <a:ext uri="{FF2B5EF4-FFF2-40B4-BE49-F238E27FC236}">
                <a16:creationId xmlns:a16="http://schemas.microsoft.com/office/drawing/2014/main" id="{A6B16320-922A-C03F-4013-CDABEFE5C575}"/>
              </a:ext>
            </a:extLst>
          </p:cNvPr>
          <p:cNvSpPr txBox="1"/>
          <p:nvPr/>
        </p:nvSpPr>
        <p:spPr>
          <a:xfrm>
            <a:off x="1262209" y="2845466"/>
            <a:ext cx="241029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Spectrogram</a:t>
            </a:r>
          </a:p>
        </p:txBody>
      </p:sp>
      <p:sp>
        <p:nvSpPr>
          <p:cNvPr id="12" name="TextBox 11">
            <a:extLst>
              <a:ext uri="{FF2B5EF4-FFF2-40B4-BE49-F238E27FC236}">
                <a16:creationId xmlns:a16="http://schemas.microsoft.com/office/drawing/2014/main" id="{C5DED310-4C37-49C7-3E1A-65FCA9E6C6C2}"/>
              </a:ext>
            </a:extLst>
          </p:cNvPr>
          <p:cNvSpPr txBox="1"/>
          <p:nvPr/>
        </p:nvSpPr>
        <p:spPr>
          <a:xfrm>
            <a:off x="1628740" y="594977"/>
            <a:ext cx="167723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Arial"/>
                <a:ea typeface="Arial"/>
                <a:cs typeface="Arial"/>
                <a:sym typeface="Arial"/>
              </a:rPr>
              <a:t>Waveform</a:t>
            </a:r>
          </a:p>
        </p:txBody>
      </p:sp>
      <p:sp>
        <p:nvSpPr>
          <p:cNvPr id="13" name="Freeform 12">
            <a:extLst>
              <a:ext uri="{FF2B5EF4-FFF2-40B4-BE49-F238E27FC236}">
                <a16:creationId xmlns:a16="http://schemas.microsoft.com/office/drawing/2014/main" id="{C095FEA5-EB56-601E-E6D1-E30BEB864731}"/>
              </a:ext>
            </a:extLst>
          </p:cNvPr>
          <p:cNvSpPr/>
          <p:nvPr/>
        </p:nvSpPr>
        <p:spPr>
          <a:xfrm>
            <a:off x="1125850" y="1124843"/>
            <a:ext cx="460579" cy="536164"/>
          </a:xfrm>
          <a:custGeom>
            <a:avLst/>
            <a:gdLst>
              <a:gd name="connsiteX0" fmla="*/ 0 w 833377"/>
              <a:gd name="connsiteY0" fmla="*/ 856526 h 856526"/>
              <a:gd name="connsiteX1" fmla="*/ 104172 w 833377"/>
              <a:gd name="connsiteY1" fmla="*/ 856526 h 856526"/>
              <a:gd name="connsiteX2" fmla="*/ 150471 w 833377"/>
              <a:gd name="connsiteY2" fmla="*/ 775503 h 856526"/>
              <a:gd name="connsiteX3" fmla="*/ 150471 w 833377"/>
              <a:gd name="connsiteY3" fmla="*/ 775503 h 856526"/>
              <a:gd name="connsiteX4" fmla="*/ 185195 w 833377"/>
              <a:gd name="connsiteY4" fmla="*/ 590309 h 856526"/>
              <a:gd name="connsiteX5" fmla="*/ 185195 w 833377"/>
              <a:gd name="connsiteY5" fmla="*/ 509286 h 856526"/>
              <a:gd name="connsiteX6" fmla="*/ 196770 w 833377"/>
              <a:gd name="connsiteY6" fmla="*/ 405114 h 856526"/>
              <a:gd name="connsiteX7" fmla="*/ 266218 w 833377"/>
              <a:gd name="connsiteY7" fmla="*/ 358815 h 856526"/>
              <a:gd name="connsiteX8" fmla="*/ 289367 w 833377"/>
              <a:gd name="connsiteY8" fmla="*/ 335666 h 856526"/>
              <a:gd name="connsiteX9" fmla="*/ 358815 w 833377"/>
              <a:gd name="connsiteY9" fmla="*/ 243068 h 856526"/>
              <a:gd name="connsiteX10" fmla="*/ 416689 w 833377"/>
              <a:gd name="connsiteY10" fmla="*/ 150471 h 856526"/>
              <a:gd name="connsiteX11" fmla="*/ 416689 w 833377"/>
              <a:gd name="connsiteY11" fmla="*/ 150471 h 856526"/>
              <a:gd name="connsiteX12" fmla="*/ 532435 w 833377"/>
              <a:gd name="connsiteY12" fmla="*/ 92597 h 856526"/>
              <a:gd name="connsiteX13" fmla="*/ 590309 w 833377"/>
              <a:gd name="connsiteY13" fmla="*/ 0 h 856526"/>
              <a:gd name="connsiteX14" fmla="*/ 729205 w 833377"/>
              <a:gd name="connsiteY14" fmla="*/ 34724 h 856526"/>
              <a:gd name="connsiteX15" fmla="*/ 763929 w 833377"/>
              <a:gd name="connsiteY15" fmla="*/ 92597 h 856526"/>
              <a:gd name="connsiteX16" fmla="*/ 775504 w 833377"/>
              <a:gd name="connsiteY16" fmla="*/ 266217 h 856526"/>
              <a:gd name="connsiteX17" fmla="*/ 787078 w 833377"/>
              <a:gd name="connsiteY17" fmla="*/ 509286 h 856526"/>
              <a:gd name="connsiteX18" fmla="*/ 787078 w 833377"/>
              <a:gd name="connsiteY18" fmla="*/ 671331 h 856526"/>
              <a:gd name="connsiteX19" fmla="*/ 787078 w 833377"/>
              <a:gd name="connsiteY19" fmla="*/ 671331 h 856526"/>
              <a:gd name="connsiteX20" fmla="*/ 833377 w 833377"/>
              <a:gd name="connsiteY20" fmla="*/ 763929 h 856526"/>
              <a:gd name="connsiteX21" fmla="*/ 787078 w 833377"/>
              <a:gd name="connsiteY21" fmla="*/ 752354 h 85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3377" h="856526">
                <a:moveTo>
                  <a:pt x="0" y="856526"/>
                </a:moveTo>
                <a:lnTo>
                  <a:pt x="104172" y="856526"/>
                </a:lnTo>
                <a:lnTo>
                  <a:pt x="150471" y="775503"/>
                </a:lnTo>
                <a:lnTo>
                  <a:pt x="150471" y="775503"/>
                </a:lnTo>
                <a:lnTo>
                  <a:pt x="185195" y="590309"/>
                </a:lnTo>
                <a:lnTo>
                  <a:pt x="185195" y="509286"/>
                </a:lnTo>
                <a:lnTo>
                  <a:pt x="196770" y="405114"/>
                </a:lnTo>
                <a:lnTo>
                  <a:pt x="266218" y="358815"/>
                </a:lnTo>
                <a:lnTo>
                  <a:pt x="289367" y="335666"/>
                </a:lnTo>
                <a:lnTo>
                  <a:pt x="358815" y="243068"/>
                </a:lnTo>
                <a:lnTo>
                  <a:pt x="416689" y="150471"/>
                </a:lnTo>
                <a:lnTo>
                  <a:pt x="416689" y="150471"/>
                </a:lnTo>
                <a:lnTo>
                  <a:pt x="532435" y="92597"/>
                </a:lnTo>
                <a:lnTo>
                  <a:pt x="590309" y="0"/>
                </a:lnTo>
                <a:lnTo>
                  <a:pt x="729205" y="34724"/>
                </a:lnTo>
                <a:lnTo>
                  <a:pt x="763929" y="92597"/>
                </a:lnTo>
                <a:lnTo>
                  <a:pt x="775504" y="266217"/>
                </a:lnTo>
                <a:lnTo>
                  <a:pt x="787078" y="509286"/>
                </a:lnTo>
                <a:lnTo>
                  <a:pt x="787078" y="671331"/>
                </a:lnTo>
                <a:lnTo>
                  <a:pt x="787078" y="671331"/>
                </a:lnTo>
                <a:lnTo>
                  <a:pt x="833377" y="763929"/>
                </a:lnTo>
                <a:lnTo>
                  <a:pt x="787078" y="752354"/>
                </a:lnTo>
              </a:path>
            </a:pathLst>
          </a:custGeom>
          <a:noFill/>
          <a:ln w="41275"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14" name="Straight Connector 13">
            <a:extLst>
              <a:ext uri="{FF2B5EF4-FFF2-40B4-BE49-F238E27FC236}">
                <a16:creationId xmlns:a16="http://schemas.microsoft.com/office/drawing/2014/main" id="{21C77D66-70B6-369C-F794-3D2F23AEB776}"/>
              </a:ext>
            </a:extLst>
          </p:cNvPr>
          <p:cNvCxnSpPr>
            <a:cxnSpLocks/>
          </p:cNvCxnSpPr>
          <p:nvPr/>
        </p:nvCxnSpPr>
        <p:spPr>
          <a:xfrm flipV="1">
            <a:off x="504075" y="1709573"/>
            <a:ext cx="616378" cy="762505"/>
          </a:xfrm>
          <a:prstGeom prst="line">
            <a:avLst/>
          </a:prstGeom>
          <a:ln w="317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D605EC46-6730-4721-F063-E0AE5510EBFF}"/>
              </a:ext>
            </a:extLst>
          </p:cNvPr>
          <p:cNvSpPr txBox="1"/>
          <p:nvPr/>
        </p:nvSpPr>
        <p:spPr>
          <a:xfrm>
            <a:off x="3088207" y="4742921"/>
            <a:ext cx="1965282" cy="307777"/>
          </a:xfrm>
          <a:prstGeom prst="rect">
            <a:avLst/>
          </a:prstGeom>
          <a:noFill/>
        </p:spPr>
        <p:txBody>
          <a:bodyPr wrap="none" rtlCol="0">
            <a:spAutoFit/>
          </a:bodyPr>
          <a:lstStyle/>
          <a:p>
            <a:r>
              <a:rPr lang="en-US" sz="1400" dirty="0"/>
              <a:t>Credit: </a:t>
            </a:r>
            <a:r>
              <a:rPr lang="en-US" sz="1400" dirty="0" err="1"/>
              <a:t>Tuomas</a:t>
            </a:r>
            <a:r>
              <a:rPr lang="en-US" sz="1400" dirty="0"/>
              <a:t> </a:t>
            </a:r>
            <a:r>
              <a:rPr lang="en-US" sz="1400" dirty="0" err="1"/>
              <a:t>Eerola</a:t>
            </a:r>
            <a:endParaRPr lang="en-US" sz="1400" dirty="0"/>
          </a:p>
        </p:txBody>
      </p:sp>
    </p:spTree>
    <p:extLst>
      <p:ext uri="{BB962C8B-B14F-4D97-AF65-F5344CB8AC3E}">
        <p14:creationId xmlns:p14="http://schemas.microsoft.com/office/powerpoint/2010/main" val="237939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9"/>
                </p:tgtEl>
              </p:cMediaNode>
            </p:audio>
          </p:childTnLst>
        </p:cTn>
      </p:par>
    </p:tnLst>
    <p:bldLst>
      <p:bldP spid="10" grpId="0"/>
      <p:bldP spid="11"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91910-98A8-B6A6-52E6-C7D37BAF5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E01590-0506-4B48-0351-147F102A486F}"/>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Many different ways to represent sound</a:t>
            </a:r>
            <a:endParaRPr lang="en-US" dirty="0"/>
          </a:p>
        </p:txBody>
      </p:sp>
      <p:sp>
        <p:nvSpPr>
          <p:cNvPr id="5" name="Slide Number Placeholder 4">
            <a:extLst>
              <a:ext uri="{FF2B5EF4-FFF2-40B4-BE49-F238E27FC236}">
                <a16:creationId xmlns:a16="http://schemas.microsoft.com/office/drawing/2014/main" id="{84A31D4B-2F1F-C2EC-5AF0-12573A93618C}"/>
              </a:ext>
            </a:extLst>
          </p:cNvPr>
          <p:cNvSpPr>
            <a:spLocks noGrp="1"/>
          </p:cNvSpPr>
          <p:nvPr>
            <p:ph type="sldNum" sz="quarter" idx="11"/>
          </p:nvPr>
        </p:nvSpPr>
        <p:spPr/>
        <p:txBody>
          <a:bodyPr/>
          <a:lstStyle/>
          <a:p>
            <a:fld id="{E2CB33EA-91D6-F140-A440-0A130B2A34DE}" type="slidenum">
              <a:rPr lang="en-US" smtClean="0"/>
              <a:pPr/>
              <a:t>12</a:t>
            </a:fld>
            <a:endParaRPr lang="en-US" dirty="0"/>
          </a:p>
        </p:txBody>
      </p:sp>
      <p:sp>
        <p:nvSpPr>
          <p:cNvPr id="6" name="Date Placeholder 5">
            <a:extLst>
              <a:ext uri="{FF2B5EF4-FFF2-40B4-BE49-F238E27FC236}">
                <a16:creationId xmlns:a16="http://schemas.microsoft.com/office/drawing/2014/main" id="{79914055-E920-2C33-121F-5A47D9E417DA}"/>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sp>
        <p:nvSpPr>
          <p:cNvPr id="4" name="TextBox 3">
            <a:extLst>
              <a:ext uri="{FF2B5EF4-FFF2-40B4-BE49-F238E27FC236}">
                <a16:creationId xmlns:a16="http://schemas.microsoft.com/office/drawing/2014/main" id="{FD2FC85F-E474-60F5-C691-94394B3DFF96}"/>
              </a:ext>
            </a:extLst>
          </p:cNvPr>
          <p:cNvSpPr txBox="1"/>
          <p:nvPr/>
        </p:nvSpPr>
        <p:spPr>
          <a:xfrm>
            <a:off x="1400695" y="1913597"/>
            <a:ext cx="6309360" cy="369332"/>
          </a:xfrm>
          <a:prstGeom prst="rect">
            <a:avLst/>
          </a:prstGeom>
          <a:noFill/>
        </p:spPr>
        <p:txBody>
          <a:bodyPr wrap="square">
            <a:spAutoFit/>
          </a:bodyPr>
          <a:lstStyle/>
          <a:p>
            <a:r>
              <a:rPr lang="en-US" dirty="0">
                <a:highlight>
                  <a:srgbClr val="FDBF57"/>
                </a:highlight>
                <a:hlinkClick r:id="rId3"/>
              </a:rPr>
              <a:t>https://musiclab.chromeexperiments.com/Spectrogram/</a:t>
            </a:r>
            <a:r>
              <a:rPr lang="en-US" dirty="0">
                <a:highlight>
                  <a:srgbClr val="FDBF57"/>
                </a:highlight>
              </a:rPr>
              <a:t> </a:t>
            </a:r>
          </a:p>
        </p:txBody>
      </p:sp>
    </p:spTree>
    <p:extLst>
      <p:ext uri="{BB962C8B-B14F-4D97-AF65-F5344CB8AC3E}">
        <p14:creationId xmlns:p14="http://schemas.microsoft.com/office/powerpoint/2010/main" val="4154307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F1D7-3C70-1C44-56F2-3CED7AFF106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AF8B174-64A3-7881-8AD2-969434CB9F1E}"/>
              </a:ext>
            </a:extLst>
          </p:cNvPr>
          <p:cNvSpPr>
            <a:spLocks noGrp="1"/>
          </p:cNvSpPr>
          <p:nvPr>
            <p:ph type="sldNum" sz="quarter" idx="11"/>
          </p:nvPr>
        </p:nvSpPr>
        <p:spPr/>
        <p:txBody>
          <a:bodyPr/>
          <a:lstStyle/>
          <a:p>
            <a:fld id="{E2CB33EA-91D6-F140-A440-0A130B2A34DE}" type="slidenum">
              <a:rPr lang="en-US" smtClean="0"/>
              <a:pPr/>
              <a:t>13</a:t>
            </a:fld>
            <a:endParaRPr lang="en-US" dirty="0"/>
          </a:p>
        </p:txBody>
      </p:sp>
      <p:sp>
        <p:nvSpPr>
          <p:cNvPr id="6" name="Date Placeholder 5">
            <a:extLst>
              <a:ext uri="{FF2B5EF4-FFF2-40B4-BE49-F238E27FC236}">
                <a16:creationId xmlns:a16="http://schemas.microsoft.com/office/drawing/2014/main" id="{FEBD65D9-49AF-B8D3-A98F-B46715A66A17}"/>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pic>
        <p:nvPicPr>
          <p:cNvPr id="8" name="Picture 7" descr="A diagram of a device&#10;&#10;Description automatically generated">
            <a:extLst>
              <a:ext uri="{FF2B5EF4-FFF2-40B4-BE49-F238E27FC236}">
                <a16:creationId xmlns:a16="http://schemas.microsoft.com/office/drawing/2014/main" id="{C7D3C736-EA28-1710-0F88-1CE8E4EAB14E}"/>
              </a:ext>
            </a:extLst>
          </p:cNvPr>
          <p:cNvPicPr>
            <a:picLocks noChangeAspect="1"/>
          </p:cNvPicPr>
          <p:nvPr/>
        </p:nvPicPr>
        <p:blipFill>
          <a:blip r:embed="rId3"/>
          <a:stretch>
            <a:fillRect/>
          </a:stretch>
        </p:blipFill>
        <p:spPr>
          <a:xfrm>
            <a:off x="1698265" y="109767"/>
            <a:ext cx="5933588" cy="4450191"/>
          </a:xfrm>
          <a:prstGeom prst="rect">
            <a:avLst/>
          </a:prstGeom>
        </p:spPr>
      </p:pic>
      <p:sp>
        <p:nvSpPr>
          <p:cNvPr id="12" name="TextBox 11">
            <a:extLst>
              <a:ext uri="{FF2B5EF4-FFF2-40B4-BE49-F238E27FC236}">
                <a16:creationId xmlns:a16="http://schemas.microsoft.com/office/drawing/2014/main" id="{B1C3799C-10CA-16B7-91E9-148D1A97A8F0}"/>
              </a:ext>
            </a:extLst>
          </p:cNvPr>
          <p:cNvSpPr txBox="1"/>
          <p:nvPr/>
        </p:nvSpPr>
        <p:spPr>
          <a:xfrm>
            <a:off x="2062480" y="4429153"/>
            <a:ext cx="4750018" cy="261610"/>
          </a:xfrm>
          <a:prstGeom prst="rect">
            <a:avLst/>
          </a:prstGeom>
          <a:noFill/>
        </p:spPr>
        <p:txBody>
          <a:bodyPr wrap="none" rtlCol="0">
            <a:spAutoFit/>
          </a:bodyPr>
          <a:lstStyle/>
          <a:p>
            <a:r>
              <a:rPr lang="en-US" sz="1100" dirty="0"/>
              <a:t>https://</a:t>
            </a:r>
            <a:r>
              <a:rPr lang="en-US" sz="1100" dirty="0" err="1"/>
              <a:t>stickmanphysics.com</a:t>
            </a:r>
            <a:r>
              <a:rPr lang="en-US" sz="1100" dirty="0"/>
              <a:t>/wp-content/uploads/2020/03/Sound-</a:t>
            </a:r>
            <a:r>
              <a:rPr lang="en-US" sz="1100" dirty="0" err="1"/>
              <a:t>Echo.gif</a:t>
            </a:r>
            <a:endParaRPr lang="en-US" sz="1100" dirty="0"/>
          </a:p>
        </p:txBody>
      </p:sp>
    </p:spTree>
    <p:extLst>
      <p:ext uri="{BB962C8B-B14F-4D97-AF65-F5344CB8AC3E}">
        <p14:creationId xmlns:p14="http://schemas.microsoft.com/office/powerpoint/2010/main" val="3327100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6C003-32A4-248F-62DD-26AC85869F0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75B04D-56EA-35FE-DE08-AC991A1D3EC2}"/>
              </a:ext>
            </a:extLst>
          </p:cNvPr>
          <p:cNvSpPr>
            <a:spLocks noGrp="1"/>
          </p:cNvSpPr>
          <p:nvPr>
            <p:ph type="sldNum" sz="quarter" idx="11"/>
          </p:nvPr>
        </p:nvSpPr>
        <p:spPr/>
        <p:txBody>
          <a:bodyPr/>
          <a:lstStyle/>
          <a:p>
            <a:fld id="{E2CB33EA-91D6-F140-A440-0A130B2A34DE}" type="slidenum">
              <a:rPr lang="en-US" smtClean="0"/>
              <a:pPr/>
              <a:t>14</a:t>
            </a:fld>
            <a:endParaRPr lang="en-US" dirty="0"/>
          </a:p>
        </p:txBody>
      </p:sp>
      <p:sp>
        <p:nvSpPr>
          <p:cNvPr id="6" name="Date Placeholder 5">
            <a:extLst>
              <a:ext uri="{FF2B5EF4-FFF2-40B4-BE49-F238E27FC236}">
                <a16:creationId xmlns:a16="http://schemas.microsoft.com/office/drawing/2014/main" id="{DEA8E641-4E25-90C8-1FF9-7666D5804002}"/>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pic>
        <p:nvPicPr>
          <p:cNvPr id="27" name="Picture 26" descr="A diagram of different types of sound&#10;&#10;Description automatically generated">
            <a:extLst>
              <a:ext uri="{FF2B5EF4-FFF2-40B4-BE49-F238E27FC236}">
                <a16:creationId xmlns:a16="http://schemas.microsoft.com/office/drawing/2014/main" id="{0BAD0450-9BE7-9E5B-AFB9-CF34F1FA1EFB}"/>
              </a:ext>
            </a:extLst>
          </p:cNvPr>
          <p:cNvPicPr>
            <a:picLocks noChangeAspect="1"/>
          </p:cNvPicPr>
          <p:nvPr/>
        </p:nvPicPr>
        <p:blipFill>
          <a:blip r:embed="rId3"/>
          <a:stretch>
            <a:fillRect/>
          </a:stretch>
        </p:blipFill>
        <p:spPr>
          <a:xfrm>
            <a:off x="745457" y="434475"/>
            <a:ext cx="7653085" cy="3771766"/>
          </a:xfrm>
          <a:prstGeom prst="rect">
            <a:avLst/>
          </a:prstGeom>
        </p:spPr>
      </p:pic>
      <p:sp>
        <p:nvSpPr>
          <p:cNvPr id="28" name="TextBox 27">
            <a:extLst>
              <a:ext uri="{FF2B5EF4-FFF2-40B4-BE49-F238E27FC236}">
                <a16:creationId xmlns:a16="http://schemas.microsoft.com/office/drawing/2014/main" id="{075B0E0F-EB8A-AA96-0DC9-B201161FE3FF}"/>
              </a:ext>
            </a:extLst>
          </p:cNvPr>
          <p:cNvSpPr txBox="1"/>
          <p:nvPr/>
        </p:nvSpPr>
        <p:spPr>
          <a:xfrm>
            <a:off x="1922667" y="4353512"/>
            <a:ext cx="5307863" cy="261610"/>
          </a:xfrm>
          <a:prstGeom prst="rect">
            <a:avLst/>
          </a:prstGeom>
          <a:noFill/>
        </p:spPr>
        <p:txBody>
          <a:bodyPr wrap="none" rtlCol="0">
            <a:spAutoFit/>
          </a:bodyPr>
          <a:lstStyle/>
          <a:p>
            <a:r>
              <a:rPr lang="en-US" sz="1100" dirty="0"/>
              <a:t>https://</a:t>
            </a:r>
            <a:r>
              <a:rPr lang="en-US" sz="1100" dirty="0" err="1"/>
              <a:t>www.crutchfield.ca</a:t>
            </a:r>
            <a:r>
              <a:rPr lang="en-US" sz="1100" dirty="0"/>
              <a:t>/S-</a:t>
            </a:r>
            <a:r>
              <a:rPr lang="en-US" sz="1100" dirty="0" err="1"/>
              <a:t>HKoUfUFroVq</a:t>
            </a:r>
            <a:r>
              <a:rPr lang="en-US" sz="1100" dirty="0"/>
              <a:t>/learn/room-acoustics-home-</a:t>
            </a:r>
            <a:r>
              <a:rPr lang="en-US" sz="1100" dirty="0" err="1"/>
              <a:t>audio.html</a:t>
            </a:r>
            <a:endParaRPr lang="en-US" sz="1100" dirty="0"/>
          </a:p>
        </p:txBody>
      </p:sp>
    </p:spTree>
    <p:extLst>
      <p:ext uri="{BB962C8B-B14F-4D97-AF65-F5344CB8AC3E}">
        <p14:creationId xmlns:p14="http://schemas.microsoft.com/office/powerpoint/2010/main" val="306909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606D6-E651-5451-E1CF-ABA85F68FF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1416B0-B358-C321-F0B3-AFF3A808A314}"/>
              </a:ext>
            </a:extLst>
          </p:cNvPr>
          <p:cNvSpPr>
            <a:spLocks noGrp="1"/>
          </p:cNvSpPr>
          <p:nvPr>
            <p:ph type="title"/>
          </p:nvPr>
        </p:nvSpPr>
        <p:spPr>
          <a:xfrm>
            <a:off x="1646035" y="1478360"/>
            <a:ext cx="5851929" cy="491537"/>
          </a:xfrm>
        </p:spPr>
        <p:txBody>
          <a:bodyPr>
            <a:noAutofit/>
          </a:bodyPr>
          <a:lstStyle/>
          <a:p>
            <a:pPr algn="ctr"/>
            <a:r>
              <a:rPr lang="en-US" sz="3200" b="1" dirty="0" err="1">
                <a:highlight>
                  <a:srgbClr val="FDBF57"/>
                </a:highlight>
                <a:latin typeface="Calibri" panose="020F0502020204030204" pitchFamily="34" charset="0"/>
                <a:cs typeface="Times New Roman" panose="02020603050405020304" pitchFamily="18" charset="0"/>
              </a:rPr>
              <a:t>LIVELab</a:t>
            </a:r>
            <a:r>
              <a:rPr lang="en-US" sz="3200" b="1" dirty="0">
                <a:highlight>
                  <a:srgbClr val="FDBF57"/>
                </a:highlight>
                <a:latin typeface="Calibri" panose="020F0502020204030204" pitchFamily="34" charset="0"/>
                <a:cs typeface="Times New Roman" panose="02020603050405020304" pitchFamily="18" charset="0"/>
              </a:rPr>
              <a:t> acoustics DEMO!!</a:t>
            </a:r>
            <a:endParaRPr lang="en-US" sz="3200" dirty="0">
              <a:highlight>
                <a:srgbClr val="FDBF57"/>
              </a:highlight>
            </a:endParaRPr>
          </a:p>
        </p:txBody>
      </p:sp>
      <p:sp>
        <p:nvSpPr>
          <p:cNvPr id="5" name="Slide Number Placeholder 4">
            <a:extLst>
              <a:ext uri="{FF2B5EF4-FFF2-40B4-BE49-F238E27FC236}">
                <a16:creationId xmlns:a16="http://schemas.microsoft.com/office/drawing/2014/main" id="{E8776CA6-27A0-93CD-77A0-62C4787C9634}"/>
              </a:ext>
            </a:extLst>
          </p:cNvPr>
          <p:cNvSpPr>
            <a:spLocks noGrp="1"/>
          </p:cNvSpPr>
          <p:nvPr>
            <p:ph type="sldNum" sz="quarter" idx="11"/>
          </p:nvPr>
        </p:nvSpPr>
        <p:spPr/>
        <p:txBody>
          <a:bodyPr/>
          <a:lstStyle/>
          <a:p>
            <a:fld id="{E2CB33EA-91D6-F140-A440-0A130B2A34DE}" type="slidenum">
              <a:rPr lang="en-US" smtClean="0"/>
              <a:pPr/>
              <a:t>15</a:t>
            </a:fld>
            <a:endParaRPr lang="en-US" dirty="0"/>
          </a:p>
        </p:txBody>
      </p:sp>
      <p:sp>
        <p:nvSpPr>
          <p:cNvPr id="6" name="Date Placeholder 5">
            <a:extLst>
              <a:ext uri="{FF2B5EF4-FFF2-40B4-BE49-F238E27FC236}">
                <a16:creationId xmlns:a16="http://schemas.microsoft.com/office/drawing/2014/main" id="{3BE5F97F-61EF-F5BC-3362-E08B06B46534}"/>
              </a:ext>
            </a:extLst>
          </p:cNvPr>
          <p:cNvSpPr>
            <a:spLocks noGrp="1"/>
          </p:cNvSpPr>
          <p:nvPr>
            <p:ph type="dt" sz="half" idx="10"/>
          </p:nvPr>
        </p:nvSpPr>
        <p:spPr/>
        <p:txBody>
          <a:bodyPr/>
          <a:lstStyle/>
          <a:p>
            <a:fld id="{12CEF10F-437A-1E47-9122-F08C813F0AE8}" type="datetime4">
              <a:rPr lang="en-CA" smtClean="0"/>
              <a:pPr/>
              <a:t>November 16, 2024</a:t>
            </a:fld>
            <a:endParaRPr lang="en-US" dirty="0"/>
          </a:p>
        </p:txBody>
      </p:sp>
      <p:sp>
        <p:nvSpPr>
          <p:cNvPr id="3" name="TextBox 2">
            <a:extLst>
              <a:ext uri="{FF2B5EF4-FFF2-40B4-BE49-F238E27FC236}">
                <a16:creationId xmlns:a16="http://schemas.microsoft.com/office/drawing/2014/main" id="{D24C9B85-D9C9-41AD-C70A-6EFCD2856E7D}"/>
              </a:ext>
            </a:extLst>
          </p:cNvPr>
          <p:cNvSpPr txBox="1"/>
          <p:nvPr/>
        </p:nvSpPr>
        <p:spPr>
          <a:xfrm>
            <a:off x="1266092" y="3419371"/>
            <a:ext cx="7276351" cy="923330"/>
          </a:xfrm>
          <a:prstGeom prst="rect">
            <a:avLst/>
          </a:prstGeom>
          <a:noFill/>
        </p:spPr>
        <p:txBody>
          <a:bodyPr wrap="none" rtlCol="0">
            <a:spAutoFit/>
          </a:bodyPr>
          <a:lstStyle/>
          <a:p>
            <a:pPr algn="ctr"/>
            <a:r>
              <a:rPr lang="en-US" dirty="0"/>
              <a:t>What type of room do you think would be best for a music recording? </a:t>
            </a:r>
          </a:p>
          <a:p>
            <a:pPr algn="ctr"/>
            <a:endParaRPr lang="en-US" dirty="0"/>
          </a:p>
          <a:p>
            <a:pPr algn="ctr"/>
            <a:r>
              <a:rPr lang="en-US" dirty="0"/>
              <a:t>What about a performance?</a:t>
            </a:r>
          </a:p>
        </p:txBody>
      </p:sp>
    </p:spTree>
    <p:extLst>
      <p:ext uri="{BB962C8B-B14F-4D97-AF65-F5344CB8AC3E}">
        <p14:creationId xmlns:p14="http://schemas.microsoft.com/office/powerpoint/2010/main" val="359029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F4EA8-B0B5-DA06-83DF-E3FB525B2BAE}"/>
              </a:ext>
            </a:extLst>
          </p:cNvPr>
          <p:cNvSpPr>
            <a:spLocks noGrp="1"/>
          </p:cNvSpPr>
          <p:nvPr>
            <p:ph type="title"/>
          </p:nvPr>
        </p:nvSpPr>
        <p:spPr/>
        <p:txBody>
          <a:bodyPr/>
          <a:lstStyle/>
          <a:p>
            <a:r>
              <a:rPr lang="en-US" dirty="0"/>
              <a:t>But what is music…? </a:t>
            </a:r>
          </a:p>
        </p:txBody>
      </p:sp>
      <p:sp>
        <p:nvSpPr>
          <p:cNvPr id="5" name="Slide Number Placeholder 4">
            <a:extLst>
              <a:ext uri="{FF2B5EF4-FFF2-40B4-BE49-F238E27FC236}">
                <a16:creationId xmlns:a16="http://schemas.microsoft.com/office/drawing/2014/main" id="{5FE89DF9-51A8-59D5-7294-3D2D5E263944}"/>
              </a:ext>
            </a:extLst>
          </p:cNvPr>
          <p:cNvSpPr>
            <a:spLocks noGrp="1"/>
          </p:cNvSpPr>
          <p:nvPr>
            <p:ph type="sldNum" sz="quarter" idx="11"/>
          </p:nvPr>
        </p:nvSpPr>
        <p:spPr/>
        <p:txBody>
          <a:bodyPr/>
          <a:lstStyle/>
          <a:p>
            <a:fld id="{E2CB33EA-91D6-F140-A440-0A130B2A34DE}" type="slidenum">
              <a:rPr lang="en-US" smtClean="0"/>
              <a:pPr/>
              <a:t>16</a:t>
            </a:fld>
            <a:endParaRPr lang="en-US" dirty="0"/>
          </a:p>
        </p:txBody>
      </p:sp>
      <p:sp>
        <p:nvSpPr>
          <p:cNvPr id="6" name="Date Placeholder 5">
            <a:extLst>
              <a:ext uri="{FF2B5EF4-FFF2-40B4-BE49-F238E27FC236}">
                <a16:creationId xmlns:a16="http://schemas.microsoft.com/office/drawing/2014/main" id="{C7AE14D5-9202-38A5-85EC-01BDD311FE3B}"/>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sp>
        <p:nvSpPr>
          <p:cNvPr id="7" name="TextBox 6">
            <a:extLst>
              <a:ext uri="{FF2B5EF4-FFF2-40B4-BE49-F238E27FC236}">
                <a16:creationId xmlns:a16="http://schemas.microsoft.com/office/drawing/2014/main" id="{D792D2BC-62B5-E36F-B603-28D23EF0464D}"/>
              </a:ext>
            </a:extLst>
          </p:cNvPr>
          <p:cNvSpPr txBox="1"/>
          <p:nvPr/>
        </p:nvSpPr>
        <p:spPr>
          <a:xfrm>
            <a:off x="348792" y="708391"/>
            <a:ext cx="7541443" cy="1200329"/>
          </a:xfrm>
          <a:prstGeom prst="rect">
            <a:avLst/>
          </a:prstGeom>
          <a:noFill/>
        </p:spPr>
        <p:txBody>
          <a:bodyPr wrap="square" rtlCol="0">
            <a:spAutoFit/>
          </a:bodyPr>
          <a:lstStyle/>
          <a:p>
            <a:r>
              <a:rPr lang="en-US" dirty="0"/>
              <a:t>Oxford:</a:t>
            </a:r>
          </a:p>
          <a:p>
            <a:pPr marL="285750" indent="-285750">
              <a:buFont typeface="Arial" panose="020B0604020202020204" pitchFamily="34" charset="0"/>
              <a:buChar char="•"/>
            </a:pPr>
            <a:r>
              <a:rPr lang="en-CA" b="0" i="0" dirty="0">
                <a:effectLst/>
                <a:latin typeface="Arial" panose="020B0604020202020204" pitchFamily="34" charset="0"/>
              </a:rPr>
              <a:t>vocal or instrumental sounds (or both) combined in such a way as to produce beauty of form, harmony, and expression of emotion.</a:t>
            </a:r>
            <a:endParaRPr lang="en-CA" dirty="0">
              <a:latin typeface="Arial" panose="020B0604020202020204" pitchFamily="34" charset="0"/>
            </a:endParaRPr>
          </a:p>
          <a:p>
            <a:pPr marL="285750" indent="-285750">
              <a:buFont typeface="Arial" panose="020B0604020202020204" pitchFamily="34" charset="0"/>
              <a:buChar char="•"/>
            </a:pPr>
            <a:r>
              <a:rPr lang="en-US" dirty="0"/>
              <a:t>the written or printed signs representing vocal or instrumental sound.</a:t>
            </a:r>
          </a:p>
        </p:txBody>
      </p:sp>
      <p:sp>
        <p:nvSpPr>
          <p:cNvPr id="9" name="TextBox 8">
            <a:extLst>
              <a:ext uri="{FF2B5EF4-FFF2-40B4-BE49-F238E27FC236}">
                <a16:creationId xmlns:a16="http://schemas.microsoft.com/office/drawing/2014/main" id="{B4300F32-DF1A-7441-532D-32DDBCE5526B}"/>
              </a:ext>
            </a:extLst>
          </p:cNvPr>
          <p:cNvSpPr txBox="1"/>
          <p:nvPr/>
        </p:nvSpPr>
        <p:spPr>
          <a:xfrm>
            <a:off x="2271860" y="2588450"/>
            <a:ext cx="4600280" cy="646331"/>
          </a:xfrm>
          <a:prstGeom prst="rect">
            <a:avLst/>
          </a:prstGeom>
          <a:noFill/>
        </p:spPr>
        <p:txBody>
          <a:bodyPr wrap="square">
            <a:spAutoFit/>
          </a:bodyPr>
          <a:lstStyle/>
          <a:p>
            <a:pPr marL="0" indent="0">
              <a:buNone/>
            </a:pPr>
            <a:r>
              <a:rPr lang="en-CA" sz="1800" dirty="0">
                <a:solidFill>
                  <a:schemeClr val="accent1"/>
                </a:solidFill>
              </a:rPr>
              <a:t>Definition often incorporates cultural and psychological factors, making it subjective</a:t>
            </a:r>
            <a:endParaRPr lang="en-US" sz="1800" dirty="0">
              <a:solidFill>
                <a:schemeClr val="accent1"/>
              </a:solidFill>
            </a:endParaRPr>
          </a:p>
        </p:txBody>
      </p:sp>
    </p:spTree>
    <p:extLst>
      <p:ext uri="{BB962C8B-B14F-4D97-AF65-F5344CB8AC3E}">
        <p14:creationId xmlns:p14="http://schemas.microsoft.com/office/powerpoint/2010/main" val="94356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DB514-2FC0-D703-C327-1B230C3B5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652CA-EFFB-E1A8-4D48-C11B5200BC62}"/>
              </a:ext>
            </a:extLst>
          </p:cNvPr>
          <p:cNvSpPr>
            <a:spLocks noGrp="1"/>
          </p:cNvSpPr>
          <p:nvPr>
            <p:ph type="title"/>
          </p:nvPr>
        </p:nvSpPr>
        <p:spPr/>
        <p:txBody>
          <a:bodyPr/>
          <a:lstStyle/>
          <a:p>
            <a:r>
              <a:rPr lang="en-US" b="1" i="1" dirty="0">
                <a:latin typeface="Calibri" panose="020F0502020204030204" pitchFamily="34" charset="0"/>
                <a:cs typeface="Times New Roman" panose="02020603050405020304" pitchFamily="18" charset="0"/>
              </a:rPr>
              <a:t>What biological sensors are involved in our processing of music? </a:t>
            </a:r>
            <a:endParaRPr lang="en-US" i="1" dirty="0"/>
          </a:p>
        </p:txBody>
      </p:sp>
      <p:sp>
        <p:nvSpPr>
          <p:cNvPr id="5" name="Slide Number Placeholder 4">
            <a:extLst>
              <a:ext uri="{FF2B5EF4-FFF2-40B4-BE49-F238E27FC236}">
                <a16:creationId xmlns:a16="http://schemas.microsoft.com/office/drawing/2014/main" id="{DECCA1AF-8B36-E44A-F651-2D3FB30B70D8}"/>
              </a:ext>
            </a:extLst>
          </p:cNvPr>
          <p:cNvSpPr>
            <a:spLocks noGrp="1"/>
          </p:cNvSpPr>
          <p:nvPr>
            <p:ph type="sldNum" sz="quarter" idx="11"/>
          </p:nvPr>
        </p:nvSpPr>
        <p:spPr/>
        <p:txBody>
          <a:bodyPr/>
          <a:lstStyle/>
          <a:p>
            <a:fld id="{E2CB33EA-91D6-F140-A440-0A130B2A34DE}" type="slidenum">
              <a:rPr lang="en-US" smtClean="0"/>
              <a:pPr/>
              <a:t>17</a:t>
            </a:fld>
            <a:endParaRPr lang="en-US" dirty="0"/>
          </a:p>
        </p:txBody>
      </p:sp>
      <p:sp>
        <p:nvSpPr>
          <p:cNvPr id="6" name="Date Placeholder 5">
            <a:extLst>
              <a:ext uri="{FF2B5EF4-FFF2-40B4-BE49-F238E27FC236}">
                <a16:creationId xmlns:a16="http://schemas.microsoft.com/office/drawing/2014/main" id="{FB44DBA2-438D-5C49-B88F-35487F29DE28}"/>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sp>
        <p:nvSpPr>
          <p:cNvPr id="3" name="TextBox 2">
            <a:extLst>
              <a:ext uri="{FF2B5EF4-FFF2-40B4-BE49-F238E27FC236}">
                <a16:creationId xmlns:a16="http://schemas.microsoft.com/office/drawing/2014/main" id="{35A2B63D-447B-9196-C0E5-14BBC5A1DC0F}"/>
              </a:ext>
            </a:extLst>
          </p:cNvPr>
          <p:cNvSpPr txBox="1"/>
          <p:nvPr/>
        </p:nvSpPr>
        <p:spPr>
          <a:xfrm>
            <a:off x="337507" y="2202418"/>
            <a:ext cx="8468985" cy="369332"/>
          </a:xfrm>
          <a:prstGeom prst="rect">
            <a:avLst/>
          </a:prstGeom>
          <a:noFill/>
        </p:spPr>
        <p:txBody>
          <a:bodyPr wrap="none" rtlCol="0">
            <a:spAutoFit/>
          </a:bodyPr>
          <a:lstStyle/>
          <a:p>
            <a:r>
              <a:rPr lang="en-US" dirty="0">
                <a:highlight>
                  <a:srgbClr val="FDBF57"/>
                </a:highlight>
              </a:rPr>
              <a:t>Does a signal recorded from a microphone represent what humans will perceive? </a:t>
            </a:r>
          </a:p>
        </p:txBody>
      </p:sp>
    </p:spTree>
    <p:extLst>
      <p:ext uri="{BB962C8B-B14F-4D97-AF65-F5344CB8AC3E}">
        <p14:creationId xmlns:p14="http://schemas.microsoft.com/office/powerpoint/2010/main" val="257106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8451D-7E2F-E424-2238-1AF40AC6A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07F668-A406-5150-D4C2-C899016D6CCF}"/>
              </a:ext>
            </a:extLst>
          </p:cNvPr>
          <p:cNvSpPr>
            <a:spLocks noGrp="1"/>
          </p:cNvSpPr>
          <p:nvPr>
            <p:ph type="title"/>
          </p:nvPr>
        </p:nvSpPr>
        <p:spPr/>
        <p:txBody>
          <a:bodyPr/>
          <a:lstStyle/>
          <a:p>
            <a:r>
              <a:rPr lang="en-US" b="1" i="1" dirty="0">
                <a:latin typeface="Calibri" panose="020F0502020204030204" pitchFamily="34" charset="0"/>
                <a:cs typeface="Times New Roman" panose="02020603050405020304" pitchFamily="18" charset="0"/>
              </a:rPr>
              <a:t>Clap along to the beat</a:t>
            </a:r>
            <a:endParaRPr lang="en-US" i="1" dirty="0"/>
          </a:p>
        </p:txBody>
      </p:sp>
      <p:sp>
        <p:nvSpPr>
          <p:cNvPr id="5" name="Slide Number Placeholder 4">
            <a:extLst>
              <a:ext uri="{FF2B5EF4-FFF2-40B4-BE49-F238E27FC236}">
                <a16:creationId xmlns:a16="http://schemas.microsoft.com/office/drawing/2014/main" id="{239E4025-4849-7D3F-3FDC-27EB08C105F0}"/>
              </a:ext>
            </a:extLst>
          </p:cNvPr>
          <p:cNvSpPr>
            <a:spLocks noGrp="1"/>
          </p:cNvSpPr>
          <p:nvPr>
            <p:ph type="sldNum" sz="quarter" idx="11"/>
          </p:nvPr>
        </p:nvSpPr>
        <p:spPr>
          <a:xfrm>
            <a:off x="7216775" y="4752946"/>
            <a:ext cx="479525" cy="273844"/>
          </a:xfrm>
        </p:spPr>
        <p:txBody>
          <a:bodyPr/>
          <a:lstStyle/>
          <a:p>
            <a:fld id="{E2CB33EA-91D6-F140-A440-0A130B2A34DE}" type="slidenum">
              <a:rPr lang="en-US" smtClean="0"/>
              <a:pPr/>
              <a:t>18</a:t>
            </a:fld>
            <a:endParaRPr lang="en-US" dirty="0"/>
          </a:p>
        </p:txBody>
      </p:sp>
      <p:sp>
        <p:nvSpPr>
          <p:cNvPr id="6" name="Date Placeholder 5">
            <a:extLst>
              <a:ext uri="{FF2B5EF4-FFF2-40B4-BE49-F238E27FC236}">
                <a16:creationId xmlns:a16="http://schemas.microsoft.com/office/drawing/2014/main" id="{6BA70A9E-AC0F-896D-A181-2DEA4EE3F2AE}"/>
              </a:ext>
            </a:extLst>
          </p:cNvPr>
          <p:cNvSpPr>
            <a:spLocks noGrp="1"/>
          </p:cNvSpPr>
          <p:nvPr>
            <p:ph type="dt" sz="half" idx="10"/>
          </p:nvPr>
        </p:nvSpPr>
        <p:spPr>
          <a:xfrm>
            <a:off x="5286819" y="4786181"/>
            <a:ext cx="1958715" cy="273844"/>
          </a:xfrm>
        </p:spPr>
        <p:txBody>
          <a:bodyPr/>
          <a:lstStyle/>
          <a:p>
            <a:fld id="{12CEF10F-437A-1E47-9122-F08C813F0AE8}" type="datetime4">
              <a:rPr lang="en-CA" smtClean="0"/>
              <a:pPr/>
              <a:t>November 21, 2024</a:t>
            </a:fld>
            <a:endParaRPr lang="en-US" dirty="0"/>
          </a:p>
        </p:txBody>
      </p:sp>
      <p:sp>
        <p:nvSpPr>
          <p:cNvPr id="7" name="Foliennummernplatzhalter 3">
            <a:extLst>
              <a:ext uri="{FF2B5EF4-FFF2-40B4-BE49-F238E27FC236}">
                <a16:creationId xmlns:a16="http://schemas.microsoft.com/office/drawing/2014/main" id="{228A7A42-6D4C-48AD-43F9-0C3DCEE422F3}"/>
              </a:ext>
            </a:extLst>
          </p:cNvPr>
          <p:cNvSpPr txBox="1">
            <a:spLocks/>
          </p:cNvSpPr>
          <p:nvPr/>
        </p:nvSpPr>
        <p:spPr>
          <a:xfrm>
            <a:off x="8577943" y="4543460"/>
            <a:ext cx="464489" cy="209486"/>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de-DE" dirty="0"/>
          </a:p>
        </p:txBody>
      </p:sp>
      <p:sp>
        <p:nvSpPr>
          <p:cNvPr id="8" name="TextBox 7">
            <a:extLst>
              <a:ext uri="{FF2B5EF4-FFF2-40B4-BE49-F238E27FC236}">
                <a16:creationId xmlns:a16="http://schemas.microsoft.com/office/drawing/2014/main" id="{DC49E52F-E58B-8BE1-8A97-A1C06E78DF6F}"/>
              </a:ext>
            </a:extLst>
          </p:cNvPr>
          <p:cNvSpPr txBox="1"/>
          <p:nvPr/>
        </p:nvSpPr>
        <p:spPr>
          <a:xfrm>
            <a:off x="1244446" y="817424"/>
            <a:ext cx="7141537" cy="1754326"/>
          </a:xfrm>
          <a:prstGeom prst="rect">
            <a:avLst/>
          </a:prstGeom>
          <a:noFill/>
        </p:spPr>
        <p:txBody>
          <a:bodyPr wrap="square" rtlCol="0">
            <a:spAutoFit/>
          </a:bodyPr>
          <a:lstStyle/>
          <a:p>
            <a:r>
              <a:rPr lang="en-US" sz="1800" b="1" dirty="0">
                <a:ea typeface="Trebuchet MS" charset="0"/>
                <a:cs typeface="Trebuchet MS" charset="0"/>
              </a:rPr>
              <a:t>Rhythm</a:t>
            </a:r>
            <a:r>
              <a:rPr lang="en-US" sz="1800" dirty="0">
                <a:ea typeface="Trebuchet MS" charset="0"/>
                <a:cs typeface="Trebuchet MS" charset="0"/>
              </a:rPr>
              <a:t> (acoustic): the pattern of timing and stress in the amplitude envelope of an acoustic sequence </a:t>
            </a:r>
          </a:p>
          <a:p>
            <a:endParaRPr lang="en-US" sz="1800" dirty="0">
              <a:ea typeface="Trebuchet MS" charset="0"/>
              <a:cs typeface="Trebuchet MS" charset="0"/>
            </a:endParaRPr>
          </a:p>
          <a:p>
            <a:r>
              <a:rPr lang="en-US" sz="1800" b="1" dirty="0">
                <a:ea typeface="Trebuchet MS" charset="0"/>
                <a:cs typeface="Trebuchet MS" charset="0"/>
              </a:rPr>
              <a:t>Beat</a:t>
            </a:r>
            <a:r>
              <a:rPr lang="en-US" sz="1800" dirty="0">
                <a:ea typeface="Trebuchet MS" charset="0"/>
                <a:cs typeface="Trebuchet MS" charset="0"/>
              </a:rPr>
              <a:t> (psychological): most salient temporal periodicity</a:t>
            </a:r>
          </a:p>
          <a:p>
            <a:endParaRPr lang="en-US" sz="1800" dirty="0">
              <a:ea typeface="Trebuchet MS" charset="0"/>
              <a:cs typeface="Trebuchet MS" charset="0"/>
            </a:endParaRPr>
          </a:p>
          <a:p>
            <a:r>
              <a:rPr lang="en-US" sz="1800" b="1" dirty="0">
                <a:ea typeface="Trebuchet MS" charset="0"/>
                <a:cs typeface="Trebuchet MS" charset="0"/>
              </a:rPr>
              <a:t>Meter </a:t>
            </a:r>
            <a:r>
              <a:rPr lang="en-US" sz="1800" dirty="0">
                <a:ea typeface="Trebuchet MS" charset="0"/>
                <a:cs typeface="Trebuchet MS" charset="0"/>
              </a:rPr>
              <a:t>(psychological): grouping(s) of perceived salient periodicities</a:t>
            </a:r>
            <a:endParaRPr lang="en-US" sz="1800" b="1" dirty="0">
              <a:ea typeface="Trebuchet MS" charset="0"/>
              <a:cs typeface="Trebuchet MS" charset="0"/>
            </a:endParaRPr>
          </a:p>
        </p:txBody>
      </p:sp>
      <p:pic>
        <p:nvPicPr>
          <p:cNvPr id="9" name="prC_124_3i_1v_107bpm_example">
            <a:hlinkClick r:id="" action="ppaction://media"/>
            <a:extLst>
              <a:ext uri="{FF2B5EF4-FFF2-40B4-BE49-F238E27FC236}">
                <a16:creationId xmlns:a16="http://schemas.microsoft.com/office/drawing/2014/main" id="{475709E4-D8FC-10B2-EB2A-73C4C2318D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311" y="1714108"/>
            <a:ext cx="485108" cy="485108"/>
          </a:xfrm>
          <a:prstGeom prst="rect">
            <a:avLst/>
          </a:prstGeom>
        </p:spPr>
      </p:pic>
      <p:sp>
        <p:nvSpPr>
          <p:cNvPr id="10" name="Titel 4">
            <a:extLst>
              <a:ext uri="{FF2B5EF4-FFF2-40B4-BE49-F238E27FC236}">
                <a16:creationId xmlns:a16="http://schemas.microsoft.com/office/drawing/2014/main" id="{69DADAE8-FD76-AB56-279E-819808B40FEF}"/>
              </a:ext>
            </a:extLst>
          </p:cNvPr>
          <p:cNvSpPr txBox="1">
            <a:spLocks/>
          </p:cNvSpPr>
          <p:nvPr/>
        </p:nvSpPr>
        <p:spPr>
          <a:xfrm>
            <a:off x="432000" y="147344"/>
            <a:ext cx="8610432" cy="900000"/>
          </a:xfrm>
          <a:prstGeom prst="rect">
            <a:avLst/>
          </a:prstGeom>
        </p:spPr>
        <p:txBody>
          <a:bodyPr vert="horz" lIns="91440" tIns="45720" rIns="91440" bIns="0" rtlCol="0" anchor="b" anchorCtr="0">
            <a:normAutofit/>
          </a:bodyPr>
          <a:lstStyle>
            <a:lvl1pPr algn="l" defTabSz="342900" rtl="0" eaLnBrk="1" latinLnBrk="0" hangingPunct="1">
              <a:lnSpc>
                <a:spcPct val="150000"/>
              </a:lnSpc>
              <a:spcBef>
                <a:spcPct val="0"/>
              </a:spcBef>
              <a:buNone/>
              <a:defRPr sz="1800" b="0" i="0" kern="1200">
                <a:solidFill>
                  <a:schemeClr val="accent1"/>
                </a:solidFill>
                <a:latin typeface="Arial" charset="0"/>
                <a:ea typeface="+mj-ea"/>
                <a:cs typeface="+mj-cs"/>
              </a:defRPr>
            </a:lvl1pPr>
          </a:lstStyle>
          <a:p>
            <a:pPr algn="ctr"/>
            <a:endParaRPr lang="de-DE" dirty="0"/>
          </a:p>
        </p:txBody>
      </p:sp>
      <p:pic>
        <p:nvPicPr>
          <p:cNvPr id="11" name="Graphic 10">
            <a:extLst>
              <a:ext uri="{FF2B5EF4-FFF2-40B4-BE49-F238E27FC236}">
                <a16:creationId xmlns:a16="http://schemas.microsoft.com/office/drawing/2014/main" id="{FD666B8A-DB55-F399-F626-F2EC5782FE03}"/>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1017" r="8983"/>
          <a:stretch/>
        </p:blipFill>
        <p:spPr>
          <a:xfrm>
            <a:off x="599265" y="2991893"/>
            <a:ext cx="7779890" cy="1172567"/>
          </a:xfrm>
          <a:prstGeom prst="rect">
            <a:avLst/>
          </a:prstGeom>
        </p:spPr>
      </p:pic>
      <p:cxnSp>
        <p:nvCxnSpPr>
          <p:cNvPr id="12" name="Straight Connector 11">
            <a:extLst>
              <a:ext uri="{FF2B5EF4-FFF2-40B4-BE49-F238E27FC236}">
                <a16:creationId xmlns:a16="http://schemas.microsoft.com/office/drawing/2014/main" id="{9FAB06AE-6A2C-B0EB-E6B7-08DCDC1F8730}"/>
              </a:ext>
            </a:extLst>
          </p:cNvPr>
          <p:cNvCxnSpPr>
            <a:cxnSpLocks/>
          </p:cNvCxnSpPr>
          <p:nvPr/>
        </p:nvCxnSpPr>
        <p:spPr>
          <a:xfrm>
            <a:off x="769647" y="2706055"/>
            <a:ext cx="0" cy="169878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9EBF5F-E570-5FF7-11C8-82C06C19875F}"/>
              </a:ext>
            </a:extLst>
          </p:cNvPr>
          <p:cNvCxnSpPr>
            <a:cxnSpLocks/>
          </p:cNvCxnSpPr>
          <p:nvPr/>
        </p:nvCxnSpPr>
        <p:spPr>
          <a:xfrm>
            <a:off x="2639335" y="2706055"/>
            <a:ext cx="0" cy="169878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C0FE649-A318-A062-EF96-42623DC7BF2C}"/>
              </a:ext>
            </a:extLst>
          </p:cNvPr>
          <p:cNvCxnSpPr>
            <a:cxnSpLocks/>
          </p:cNvCxnSpPr>
          <p:nvPr/>
        </p:nvCxnSpPr>
        <p:spPr>
          <a:xfrm>
            <a:off x="4489210" y="2706055"/>
            <a:ext cx="0" cy="169878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AD85C9-7962-54BE-4230-25CA7D284825}"/>
              </a:ext>
            </a:extLst>
          </p:cNvPr>
          <p:cNvCxnSpPr>
            <a:cxnSpLocks/>
          </p:cNvCxnSpPr>
          <p:nvPr/>
        </p:nvCxnSpPr>
        <p:spPr>
          <a:xfrm>
            <a:off x="6371275" y="2706055"/>
            <a:ext cx="0" cy="169878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4C4B16-FF5C-CD83-4303-265E81724533}"/>
              </a:ext>
            </a:extLst>
          </p:cNvPr>
          <p:cNvCxnSpPr/>
          <p:nvPr/>
        </p:nvCxnSpPr>
        <p:spPr>
          <a:xfrm>
            <a:off x="769647" y="3003044"/>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003AB3-4470-2311-7F78-DC486F4B4F52}"/>
              </a:ext>
            </a:extLst>
          </p:cNvPr>
          <p:cNvCxnSpPr/>
          <p:nvPr/>
        </p:nvCxnSpPr>
        <p:spPr>
          <a:xfrm>
            <a:off x="2639335" y="3003044"/>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DB3844F-5BB3-7292-85EA-45ABCC7565F0}"/>
              </a:ext>
            </a:extLst>
          </p:cNvPr>
          <p:cNvCxnSpPr/>
          <p:nvPr/>
        </p:nvCxnSpPr>
        <p:spPr>
          <a:xfrm>
            <a:off x="6371275" y="2991893"/>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532D126-4885-E0F9-E8A4-99F0A40250CF}"/>
              </a:ext>
            </a:extLst>
          </p:cNvPr>
          <p:cNvCxnSpPr/>
          <p:nvPr/>
        </p:nvCxnSpPr>
        <p:spPr>
          <a:xfrm>
            <a:off x="4493943" y="3002053"/>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6DC1B2-AD42-01E6-24D9-67477BCCFBA4}"/>
              </a:ext>
            </a:extLst>
          </p:cNvPr>
          <p:cNvCxnSpPr/>
          <p:nvPr/>
        </p:nvCxnSpPr>
        <p:spPr>
          <a:xfrm>
            <a:off x="1713784" y="3021707"/>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CF3A23-07B9-1364-BD20-7144D3B04526}"/>
              </a:ext>
            </a:extLst>
          </p:cNvPr>
          <p:cNvCxnSpPr/>
          <p:nvPr/>
        </p:nvCxnSpPr>
        <p:spPr>
          <a:xfrm>
            <a:off x="1244446" y="2991893"/>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C4F5C4-DBC4-BB40-9FB1-6EE224D2AC3D}"/>
              </a:ext>
            </a:extLst>
          </p:cNvPr>
          <p:cNvCxnSpPr/>
          <p:nvPr/>
        </p:nvCxnSpPr>
        <p:spPr>
          <a:xfrm>
            <a:off x="2208154" y="3002053"/>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0244F8-D00E-5E17-83A4-9CC96154A4AC}"/>
              </a:ext>
            </a:extLst>
          </p:cNvPr>
          <p:cNvCxnSpPr/>
          <p:nvPr/>
        </p:nvCxnSpPr>
        <p:spPr>
          <a:xfrm>
            <a:off x="3103969" y="3021707"/>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7162E8-6BFA-07CE-5629-BB9761860D1B}"/>
              </a:ext>
            </a:extLst>
          </p:cNvPr>
          <p:cNvCxnSpPr/>
          <p:nvPr/>
        </p:nvCxnSpPr>
        <p:spPr>
          <a:xfrm>
            <a:off x="3561169" y="3021707"/>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8F7FD3-FEA8-6907-2421-C992FA9CCA3F}"/>
              </a:ext>
            </a:extLst>
          </p:cNvPr>
          <p:cNvCxnSpPr/>
          <p:nvPr/>
        </p:nvCxnSpPr>
        <p:spPr>
          <a:xfrm>
            <a:off x="4062974" y="3021707"/>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4E0A59-E03B-22EE-A5B3-16B9FC002726}"/>
              </a:ext>
            </a:extLst>
          </p:cNvPr>
          <p:cNvCxnSpPr/>
          <p:nvPr/>
        </p:nvCxnSpPr>
        <p:spPr>
          <a:xfrm>
            <a:off x="4977374" y="3021707"/>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D582CF-3A48-1C4B-9469-7ADA01CADABB}"/>
              </a:ext>
            </a:extLst>
          </p:cNvPr>
          <p:cNvCxnSpPr/>
          <p:nvPr/>
        </p:nvCxnSpPr>
        <p:spPr>
          <a:xfrm>
            <a:off x="5423423" y="3018068"/>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C78975-7B59-A16B-8805-84E9546E1E3A}"/>
              </a:ext>
            </a:extLst>
          </p:cNvPr>
          <p:cNvCxnSpPr/>
          <p:nvPr/>
        </p:nvCxnSpPr>
        <p:spPr>
          <a:xfrm>
            <a:off x="5925228" y="3002053"/>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511A390-206D-C16E-A56A-AE4B911CA18F}"/>
              </a:ext>
            </a:extLst>
          </p:cNvPr>
          <p:cNvCxnSpPr/>
          <p:nvPr/>
        </p:nvCxnSpPr>
        <p:spPr>
          <a:xfrm>
            <a:off x="6839628" y="3018068"/>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94E093-7E15-1A68-2003-6CA75872AFA2}"/>
              </a:ext>
            </a:extLst>
          </p:cNvPr>
          <p:cNvCxnSpPr/>
          <p:nvPr/>
        </p:nvCxnSpPr>
        <p:spPr>
          <a:xfrm>
            <a:off x="7285677" y="3002053"/>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1453D5A-648B-F6C6-F6BF-E29B8E30B4DC}"/>
              </a:ext>
            </a:extLst>
          </p:cNvPr>
          <p:cNvCxnSpPr/>
          <p:nvPr/>
        </p:nvCxnSpPr>
        <p:spPr>
          <a:xfrm>
            <a:off x="7798633" y="3002053"/>
            <a:ext cx="0" cy="1172567"/>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 name="Doughnut 1">
            <a:extLst>
              <a:ext uri="{FF2B5EF4-FFF2-40B4-BE49-F238E27FC236}">
                <a16:creationId xmlns:a16="http://schemas.microsoft.com/office/drawing/2014/main" id="{06346F55-1CBA-85A2-08C7-7D1FC55B7E9C}"/>
              </a:ext>
            </a:extLst>
          </p:cNvPr>
          <p:cNvSpPr/>
          <p:nvPr/>
        </p:nvSpPr>
        <p:spPr>
          <a:xfrm>
            <a:off x="7687441" y="3522439"/>
            <a:ext cx="230238" cy="246519"/>
          </a:xfrm>
          <a:prstGeom prst="donut">
            <a:avLst>
              <a:gd name="adj" fmla="val 3535"/>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oughnut 33">
            <a:extLst>
              <a:ext uri="{FF2B5EF4-FFF2-40B4-BE49-F238E27FC236}">
                <a16:creationId xmlns:a16="http://schemas.microsoft.com/office/drawing/2014/main" id="{86A65187-BB6F-5361-F158-6CB1D5B93EF6}"/>
              </a:ext>
            </a:extLst>
          </p:cNvPr>
          <p:cNvSpPr/>
          <p:nvPr/>
        </p:nvSpPr>
        <p:spPr>
          <a:xfrm>
            <a:off x="5814158" y="3522438"/>
            <a:ext cx="230238" cy="246519"/>
          </a:xfrm>
          <a:prstGeom prst="donut">
            <a:avLst>
              <a:gd name="adj" fmla="val 3535"/>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Doughnut 34">
            <a:extLst>
              <a:ext uri="{FF2B5EF4-FFF2-40B4-BE49-F238E27FC236}">
                <a16:creationId xmlns:a16="http://schemas.microsoft.com/office/drawing/2014/main" id="{6973E1E6-7DBF-24AD-C33A-F87484DF464B}"/>
              </a:ext>
            </a:extLst>
          </p:cNvPr>
          <p:cNvSpPr/>
          <p:nvPr/>
        </p:nvSpPr>
        <p:spPr>
          <a:xfrm>
            <a:off x="3956050" y="3522438"/>
            <a:ext cx="230238" cy="246519"/>
          </a:xfrm>
          <a:prstGeom prst="donut">
            <a:avLst>
              <a:gd name="adj" fmla="val 3535"/>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Doughnut 35">
            <a:extLst>
              <a:ext uri="{FF2B5EF4-FFF2-40B4-BE49-F238E27FC236}">
                <a16:creationId xmlns:a16="http://schemas.microsoft.com/office/drawing/2014/main" id="{01D73086-63A4-9F4A-33DC-5E048A0F499B}"/>
              </a:ext>
            </a:extLst>
          </p:cNvPr>
          <p:cNvSpPr/>
          <p:nvPr/>
        </p:nvSpPr>
        <p:spPr>
          <a:xfrm>
            <a:off x="2094021" y="3521325"/>
            <a:ext cx="230238" cy="246519"/>
          </a:xfrm>
          <a:prstGeom prst="donut">
            <a:avLst>
              <a:gd name="adj" fmla="val 3535"/>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740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xEl>
                                              <p:pRg st="0" end="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xEl>
                                              <p:pRg st="2" end="2"/>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9" fill="hold" display="0">
                  <p:stCondLst>
                    <p:cond delay="indefinite"/>
                  </p:stCondLst>
                  <p:endCondLst>
                    <p:cond evt="onStopAudio" delay="0">
                      <p:tgtEl>
                        <p:sldTgt/>
                      </p:tgtEl>
                    </p:cond>
                  </p:endCondLst>
                </p:cTn>
                <p:tgtEl>
                  <p:spTgt spid="9"/>
                </p:tgtEl>
              </p:cMediaNode>
            </p:audio>
          </p:childTnLst>
        </p:cTn>
      </p:par>
    </p:tnLst>
    <p:bldLst>
      <p:bldP spid="8" grpId="0" build="allAtOnce"/>
      <p:bldP spid="32" grpId="0" animBg="1"/>
      <p:bldP spid="33" grpId="0" animBg="1"/>
      <p:bldP spid="34"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E927E-6E6E-9BB4-2063-1355AEAAA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61FF7-83EF-D688-4CB2-8CFFD691C14F}"/>
              </a:ext>
            </a:extLst>
          </p:cNvPr>
          <p:cNvSpPr>
            <a:spLocks noGrp="1"/>
          </p:cNvSpPr>
          <p:nvPr>
            <p:ph type="title"/>
          </p:nvPr>
        </p:nvSpPr>
        <p:spPr>
          <a:xfrm>
            <a:off x="181474" y="109767"/>
            <a:ext cx="8781051" cy="491537"/>
          </a:xfrm>
        </p:spPr>
        <p:txBody>
          <a:bodyPr>
            <a:noAutofit/>
          </a:bodyPr>
          <a:lstStyle/>
          <a:p>
            <a:r>
              <a:rPr lang="en-US" sz="2400" b="1" i="1" dirty="0">
                <a:latin typeface="Calibri" panose="020F0502020204030204" pitchFamily="34" charset="0"/>
                <a:cs typeface="Times New Roman" panose="02020603050405020304" pitchFamily="18" charset="0"/>
              </a:rPr>
              <a:t>Music != Sound</a:t>
            </a:r>
            <a:endParaRPr lang="en-US" sz="2400" i="1" dirty="0"/>
          </a:p>
        </p:txBody>
      </p:sp>
      <p:sp>
        <p:nvSpPr>
          <p:cNvPr id="5" name="Slide Number Placeholder 4">
            <a:extLst>
              <a:ext uri="{FF2B5EF4-FFF2-40B4-BE49-F238E27FC236}">
                <a16:creationId xmlns:a16="http://schemas.microsoft.com/office/drawing/2014/main" id="{930F9158-7BB8-4E2E-9A78-673F91AF7E87}"/>
              </a:ext>
            </a:extLst>
          </p:cNvPr>
          <p:cNvSpPr>
            <a:spLocks noGrp="1"/>
          </p:cNvSpPr>
          <p:nvPr>
            <p:ph type="sldNum" sz="quarter" idx="11"/>
          </p:nvPr>
        </p:nvSpPr>
        <p:spPr/>
        <p:txBody>
          <a:bodyPr/>
          <a:lstStyle/>
          <a:p>
            <a:fld id="{E2CB33EA-91D6-F140-A440-0A130B2A34DE}" type="slidenum">
              <a:rPr lang="en-US" smtClean="0"/>
              <a:pPr/>
              <a:t>19</a:t>
            </a:fld>
            <a:endParaRPr lang="en-US" dirty="0"/>
          </a:p>
        </p:txBody>
      </p:sp>
      <p:sp>
        <p:nvSpPr>
          <p:cNvPr id="6" name="Date Placeholder 5">
            <a:extLst>
              <a:ext uri="{FF2B5EF4-FFF2-40B4-BE49-F238E27FC236}">
                <a16:creationId xmlns:a16="http://schemas.microsoft.com/office/drawing/2014/main" id="{12ABB125-0D36-DE31-9FB8-B4018F03560E}"/>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sp>
        <p:nvSpPr>
          <p:cNvPr id="3" name="TextBox 2">
            <a:extLst>
              <a:ext uri="{FF2B5EF4-FFF2-40B4-BE49-F238E27FC236}">
                <a16:creationId xmlns:a16="http://schemas.microsoft.com/office/drawing/2014/main" id="{E4093034-BDA4-BA8F-08EC-D352767CC188}"/>
              </a:ext>
            </a:extLst>
          </p:cNvPr>
          <p:cNvSpPr txBox="1"/>
          <p:nvPr/>
        </p:nvSpPr>
        <p:spPr>
          <a:xfrm>
            <a:off x="556182" y="876693"/>
            <a:ext cx="5205271" cy="1477328"/>
          </a:xfrm>
          <a:prstGeom prst="rect">
            <a:avLst/>
          </a:prstGeom>
          <a:noFill/>
        </p:spPr>
        <p:txBody>
          <a:bodyPr wrap="none" rtlCol="0">
            <a:spAutoFit/>
          </a:bodyPr>
          <a:lstStyle/>
          <a:p>
            <a:r>
              <a:rPr lang="en-US" dirty="0"/>
              <a:t>Amplitude (acoustic) != Loudness (psychological)</a:t>
            </a:r>
          </a:p>
          <a:p>
            <a:endParaRPr lang="en-US" dirty="0"/>
          </a:p>
          <a:p>
            <a:r>
              <a:rPr lang="en-US" dirty="0"/>
              <a:t>Frequency (acoustic) != Pitch (psychological)</a:t>
            </a:r>
          </a:p>
          <a:p>
            <a:endParaRPr lang="en-US" dirty="0"/>
          </a:p>
          <a:p>
            <a:endParaRPr lang="en-US" dirty="0"/>
          </a:p>
        </p:txBody>
      </p:sp>
      <p:sp>
        <p:nvSpPr>
          <p:cNvPr id="4" name="TextBox 3">
            <a:extLst>
              <a:ext uri="{FF2B5EF4-FFF2-40B4-BE49-F238E27FC236}">
                <a16:creationId xmlns:a16="http://schemas.microsoft.com/office/drawing/2014/main" id="{AA083E03-B4DF-01DE-6925-8216D32B749E}"/>
              </a:ext>
            </a:extLst>
          </p:cNvPr>
          <p:cNvSpPr txBox="1"/>
          <p:nvPr/>
        </p:nvSpPr>
        <p:spPr>
          <a:xfrm>
            <a:off x="556182" y="2897405"/>
            <a:ext cx="7259360" cy="369332"/>
          </a:xfrm>
          <a:prstGeom prst="rect">
            <a:avLst/>
          </a:prstGeom>
          <a:noFill/>
        </p:spPr>
        <p:txBody>
          <a:bodyPr wrap="none" rtlCol="0">
            <a:spAutoFit/>
          </a:bodyPr>
          <a:lstStyle/>
          <a:p>
            <a:r>
              <a:rPr lang="en-US" dirty="0">
                <a:highlight>
                  <a:srgbClr val="FDBF57"/>
                </a:highlight>
                <a:hlinkClick r:id="rId3"/>
              </a:rPr>
              <a:t>https://www.youtube.com/watch?v=LVWTQcZbLgY&amp;ab_channel=Vox</a:t>
            </a:r>
            <a:r>
              <a:rPr lang="en-US" dirty="0">
                <a:highlight>
                  <a:srgbClr val="FDBF57"/>
                </a:highlight>
              </a:rPr>
              <a:t> </a:t>
            </a:r>
          </a:p>
        </p:txBody>
      </p:sp>
    </p:spTree>
    <p:extLst>
      <p:ext uri="{BB962C8B-B14F-4D97-AF65-F5344CB8AC3E}">
        <p14:creationId xmlns:p14="http://schemas.microsoft.com/office/powerpoint/2010/main" val="26939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A9810D-7203-24C6-C187-66AFDBF3145D}"/>
              </a:ext>
            </a:extLst>
          </p:cNvPr>
          <p:cNvSpPr>
            <a:spLocks noGrp="1"/>
          </p:cNvSpPr>
          <p:nvPr>
            <p:ph type="sldNum" sz="quarter" idx="11"/>
          </p:nvPr>
        </p:nvSpPr>
        <p:spPr/>
        <p:txBody>
          <a:bodyPr/>
          <a:lstStyle/>
          <a:p>
            <a:fld id="{E2CB33EA-91D6-F140-A440-0A130B2A34DE}" type="slidenum">
              <a:rPr lang="en-US" smtClean="0"/>
              <a:pPr/>
              <a:t>2</a:t>
            </a:fld>
            <a:endParaRPr lang="en-US" dirty="0"/>
          </a:p>
        </p:txBody>
      </p:sp>
      <p:sp>
        <p:nvSpPr>
          <p:cNvPr id="6" name="Date Placeholder 5">
            <a:extLst>
              <a:ext uri="{FF2B5EF4-FFF2-40B4-BE49-F238E27FC236}">
                <a16:creationId xmlns:a16="http://schemas.microsoft.com/office/drawing/2014/main" id="{AB656270-3183-B99A-8531-68E2E7A5E6AC}"/>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sp>
        <p:nvSpPr>
          <p:cNvPr id="3" name="TextBox 2">
            <a:extLst>
              <a:ext uri="{FF2B5EF4-FFF2-40B4-BE49-F238E27FC236}">
                <a16:creationId xmlns:a16="http://schemas.microsoft.com/office/drawing/2014/main" id="{B67C16B0-8560-8ABD-C2E2-3604A747BE92}"/>
              </a:ext>
            </a:extLst>
          </p:cNvPr>
          <p:cNvSpPr txBox="1"/>
          <p:nvPr/>
        </p:nvSpPr>
        <p:spPr>
          <a:xfrm>
            <a:off x="1328834" y="4029447"/>
            <a:ext cx="1502364" cy="430887"/>
          </a:xfrm>
          <a:prstGeom prst="rect">
            <a:avLst/>
          </a:prstGeom>
          <a:noFill/>
        </p:spPr>
        <p:txBody>
          <a:bodyPr wrap="square" rtlCol="0">
            <a:spAutoFit/>
          </a:bodyPr>
          <a:lstStyle/>
          <a:p>
            <a:pPr algn="ctr"/>
            <a:r>
              <a:rPr lang="en-DE" sz="1100" b="1"/>
              <a:t>Shreshth </a:t>
            </a:r>
            <a:endParaRPr lang="en-CA" sz="1100" b="1" dirty="0"/>
          </a:p>
          <a:p>
            <a:pPr algn="ctr"/>
            <a:r>
              <a:rPr lang="en-DE" sz="1100" b="1"/>
              <a:t>Saxena</a:t>
            </a:r>
            <a:endParaRPr lang="en-DE" sz="1100" b="1" dirty="0"/>
          </a:p>
        </p:txBody>
      </p:sp>
      <p:sp>
        <p:nvSpPr>
          <p:cNvPr id="4" name="TextBox 3">
            <a:extLst>
              <a:ext uri="{FF2B5EF4-FFF2-40B4-BE49-F238E27FC236}">
                <a16:creationId xmlns:a16="http://schemas.microsoft.com/office/drawing/2014/main" id="{0EA74FBD-80C8-1129-D117-669C9E446575}"/>
              </a:ext>
            </a:extLst>
          </p:cNvPr>
          <p:cNvSpPr txBox="1"/>
          <p:nvPr/>
        </p:nvSpPr>
        <p:spPr>
          <a:xfrm>
            <a:off x="2895247" y="4029447"/>
            <a:ext cx="1401431" cy="430887"/>
          </a:xfrm>
          <a:prstGeom prst="rect">
            <a:avLst/>
          </a:prstGeom>
          <a:noFill/>
        </p:spPr>
        <p:txBody>
          <a:bodyPr wrap="square" rtlCol="0">
            <a:spAutoFit/>
          </a:bodyPr>
          <a:lstStyle/>
          <a:p>
            <a:pPr algn="ctr"/>
            <a:r>
              <a:rPr lang="en-CA" sz="1100" b="1" dirty="0"/>
              <a:t>Maya </a:t>
            </a:r>
          </a:p>
          <a:p>
            <a:pPr algn="ctr"/>
            <a:r>
              <a:rPr lang="en-CA" sz="1100" b="1" dirty="0"/>
              <a:t>Flannery</a:t>
            </a:r>
            <a:endParaRPr lang="en-DE" sz="1100" b="1" dirty="0"/>
          </a:p>
        </p:txBody>
      </p:sp>
      <p:sp>
        <p:nvSpPr>
          <p:cNvPr id="7" name="TextBox 6">
            <a:extLst>
              <a:ext uri="{FF2B5EF4-FFF2-40B4-BE49-F238E27FC236}">
                <a16:creationId xmlns:a16="http://schemas.microsoft.com/office/drawing/2014/main" id="{12E13D41-3404-C98E-EA66-9107D5133C06}"/>
              </a:ext>
            </a:extLst>
          </p:cNvPr>
          <p:cNvSpPr txBox="1"/>
          <p:nvPr/>
        </p:nvSpPr>
        <p:spPr>
          <a:xfrm>
            <a:off x="4134118" y="4044351"/>
            <a:ext cx="1658352" cy="430887"/>
          </a:xfrm>
          <a:prstGeom prst="rect">
            <a:avLst/>
          </a:prstGeom>
          <a:noFill/>
        </p:spPr>
        <p:txBody>
          <a:bodyPr wrap="square" rtlCol="0">
            <a:spAutoFit/>
          </a:bodyPr>
          <a:lstStyle/>
          <a:p>
            <a:pPr algn="ctr"/>
            <a:r>
              <a:rPr lang="en-CA" sz="1100" b="1" dirty="0"/>
              <a:t>Joshua </a:t>
            </a:r>
          </a:p>
          <a:p>
            <a:pPr algn="ctr"/>
            <a:r>
              <a:rPr lang="en-CA" sz="1100" b="1" dirty="0"/>
              <a:t>Schlichting</a:t>
            </a:r>
            <a:endParaRPr lang="en-DE" sz="1100" b="1" dirty="0"/>
          </a:p>
        </p:txBody>
      </p:sp>
      <p:pic>
        <p:nvPicPr>
          <p:cNvPr id="8" name="Picture 7" descr="A group of people sitting on a couch&#10;&#10;Description automatically generated">
            <a:extLst>
              <a:ext uri="{FF2B5EF4-FFF2-40B4-BE49-F238E27FC236}">
                <a16:creationId xmlns:a16="http://schemas.microsoft.com/office/drawing/2014/main" id="{298BD575-8414-6E9E-55DA-D09FDBD3537B}"/>
              </a:ext>
            </a:extLst>
          </p:cNvPr>
          <p:cNvPicPr>
            <a:picLocks noChangeAspect="1"/>
          </p:cNvPicPr>
          <p:nvPr/>
        </p:nvPicPr>
        <p:blipFill rotWithShape="1">
          <a:blip r:embed="rId3"/>
          <a:srcRect t="6130" r="8677"/>
          <a:stretch/>
        </p:blipFill>
        <p:spPr>
          <a:xfrm>
            <a:off x="1328834" y="272327"/>
            <a:ext cx="6486331" cy="3718089"/>
          </a:xfrm>
          <a:prstGeom prst="roundRect">
            <a:avLst/>
          </a:prstGeom>
        </p:spPr>
      </p:pic>
      <p:sp>
        <p:nvSpPr>
          <p:cNvPr id="12" name="TextBox 11">
            <a:extLst>
              <a:ext uri="{FF2B5EF4-FFF2-40B4-BE49-F238E27FC236}">
                <a16:creationId xmlns:a16="http://schemas.microsoft.com/office/drawing/2014/main" id="{388E7EA8-CB8F-F10A-2FFC-A981F2F6D432}"/>
              </a:ext>
            </a:extLst>
          </p:cNvPr>
          <p:cNvSpPr txBox="1"/>
          <p:nvPr/>
        </p:nvSpPr>
        <p:spPr>
          <a:xfrm>
            <a:off x="5811940" y="4029446"/>
            <a:ext cx="1658352" cy="430887"/>
          </a:xfrm>
          <a:prstGeom prst="rect">
            <a:avLst/>
          </a:prstGeom>
          <a:noFill/>
        </p:spPr>
        <p:txBody>
          <a:bodyPr wrap="square" rtlCol="0">
            <a:spAutoFit/>
          </a:bodyPr>
          <a:lstStyle/>
          <a:p>
            <a:pPr algn="ctr"/>
            <a:r>
              <a:rPr lang="en-CA" sz="1100" b="1" dirty="0"/>
              <a:t>Lauren </a:t>
            </a:r>
          </a:p>
          <a:p>
            <a:pPr algn="ctr"/>
            <a:r>
              <a:rPr lang="en-CA" sz="1100" b="1" dirty="0"/>
              <a:t>Fink</a:t>
            </a:r>
            <a:endParaRPr lang="en-DE" sz="1100" b="1" dirty="0"/>
          </a:p>
        </p:txBody>
      </p:sp>
      <p:sp>
        <p:nvSpPr>
          <p:cNvPr id="13" name="TextBox 12">
            <a:extLst>
              <a:ext uri="{FF2B5EF4-FFF2-40B4-BE49-F238E27FC236}">
                <a16:creationId xmlns:a16="http://schemas.microsoft.com/office/drawing/2014/main" id="{970CDA61-FE98-F257-B07B-E9CE8276FEF9}"/>
              </a:ext>
            </a:extLst>
          </p:cNvPr>
          <p:cNvSpPr txBox="1"/>
          <p:nvPr/>
        </p:nvSpPr>
        <p:spPr>
          <a:xfrm>
            <a:off x="90063" y="68146"/>
            <a:ext cx="2741135" cy="369332"/>
          </a:xfrm>
          <a:prstGeom prst="rect">
            <a:avLst/>
          </a:prstGeom>
          <a:noFill/>
        </p:spPr>
        <p:txBody>
          <a:bodyPr wrap="none" rtlCol="0">
            <a:spAutoFit/>
          </a:bodyPr>
          <a:lstStyle/>
          <a:p>
            <a:r>
              <a:rPr lang="en-US" dirty="0">
                <a:highlight>
                  <a:srgbClr val="FDBF57"/>
                </a:highlight>
              </a:rPr>
              <a:t>Your instructors for today</a:t>
            </a:r>
          </a:p>
        </p:txBody>
      </p:sp>
    </p:spTree>
    <p:extLst>
      <p:ext uri="{BB962C8B-B14F-4D97-AF65-F5344CB8AC3E}">
        <p14:creationId xmlns:p14="http://schemas.microsoft.com/office/powerpoint/2010/main" val="34817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C48C6-6DB6-5848-208C-28EC93840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BC7F2-2972-72E6-F171-306D661078DE}"/>
              </a:ext>
            </a:extLst>
          </p:cNvPr>
          <p:cNvSpPr>
            <a:spLocks noGrp="1"/>
          </p:cNvSpPr>
          <p:nvPr>
            <p:ph type="title"/>
          </p:nvPr>
        </p:nvSpPr>
        <p:spPr/>
        <p:txBody>
          <a:bodyPr/>
          <a:lstStyle/>
          <a:p>
            <a:r>
              <a:rPr lang="en-US" b="1" i="1" dirty="0">
                <a:latin typeface="Calibri" panose="020F0502020204030204" pitchFamily="34" charset="0"/>
                <a:cs typeface="Times New Roman" panose="02020603050405020304" pitchFamily="18" charset="0"/>
              </a:rPr>
              <a:t>How can we understand the psychological effects of music? </a:t>
            </a:r>
            <a:endParaRPr lang="en-US" i="1" dirty="0"/>
          </a:p>
        </p:txBody>
      </p:sp>
      <p:sp>
        <p:nvSpPr>
          <p:cNvPr id="5" name="Slide Number Placeholder 4">
            <a:extLst>
              <a:ext uri="{FF2B5EF4-FFF2-40B4-BE49-F238E27FC236}">
                <a16:creationId xmlns:a16="http://schemas.microsoft.com/office/drawing/2014/main" id="{16A02614-19CF-A0AF-F0F4-D368430D97E8}"/>
              </a:ext>
            </a:extLst>
          </p:cNvPr>
          <p:cNvSpPr>
            <a:spLocks noGrp="1"/>
          </p:cNvSpPr>
          <p:nvPr>
            <p:ph type="sldNum" sz="quarter" idx="11"/>
          </p:nvPr>
        </p:nvSpPr>
        <p:spPr/>
        <p:txBody>
          <a:bodyPr/>
          <a:lstStyle/>
          <a:p>
            <a:fld id="{E2CB33EA-91D6-F140-A440-0A130B2A34DE}" type="slidenum">
              <a:rPr lang="en-US" smtClean="0"/>
              <a:pPr/>
              <a:t>20</a:t>
            </a:fld>
            <a:endParaRPr lang="en-US" dirty="0"/>
          </a:p>
        </p:txBody>
      </p:sp>
      <p:sp>
        <p:nvSpPr>
          <p:cNvPr id="6" name="Date Placeholder 5">
            <a:extLst>
              <a:ext uri="{FF2B5EF4-FFF2-40B4-BE49-F238E27FC236}">
                <a16:creationId xmlns:a16="http://schemas.microsoft.com/office/drawing/2014/main" id="{546984AB-2CD9-0208-54A5-19AE4887B8E6}"/>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pic>
        <p:nvPicPr>
          <p:cNvPr id="8" name="Picture 7" descr="A brain in a circle&#10;&#10;Description automatically generated">
            <a:extLst>
              <a:ext uri="{FF2B5EF4-FFF2-40B4-BE49-F238E27FC236}">
                <a16:creationId xmlns:a16="http://schemas.microsoft.com/office/drawing/2014/main" id="{5CFE8278-D2B9-23BF-C485-0BAF9E6A5581}"/>
              </a:ext>
            </a:extLst>
          </p:cNvPr>
          <p:cNvPicPr>
            <a:picLocks noChangeAspect="1"/>
          </p:cNvPicPr>
          <p:nvPr/>
        </p:nvPicPr>
        <p:blipFill>
          <a:blip r:embed="rId3"/>
          <a:stretch>
            <a:fillRect/>
          </a:stretch>
        </p:blipFill>
        <p:spPr>
          <a:xfrm>
            <a:off x="316787" y="684983"/>
            <a:ext cx="3773533" cy="3773533"/>
          </a:xfrm>
          <a:prstGeom prst="rect">
            <a:avLst/>
          </a:prstGeom>
        </p:spPr>
      </p:pic>
      <p:sp>
        <p:nvSpPr>
          <p:cNvPr id="9" name="TextBox 8">
            <a:extLst>
              <a:ext uri="{FF2B5EF4-FFF2-40B4-BE49-F238E27FC236}">
                <a16:creationId xmlns:a16="http://schemas.microsoft.com/office/drawing/2014/main" id="{A5EBF833-DEE3-426A-1EF4-3A5C093FE106}"/>
              </a:ext>
            </a:extLst>
          </p:cNvPr>
          <p:cNvSpPr txBox="1"/>
          <p:nvPr/>
        </p:nvSpPr>
        <p:spPr>
          <a:xfrm>
            <a:off x="4426851" y="917552"/>
            <a:ext cx="4400362" cy="3416320"/>
          </a:xfrm>
          <a:prstGeom prst="rect">
            <a:avLst/>
          </a:prstGeom>
          <a:noFill/>
        </p:spPr>
        <p:txBody>
          <a:bodyPr wrap="square" rtlCol="0">
            <a:spAutoFit/>
          </a:bodyPr>
          <a:lstStyle/>
          <a:p>
            <a:pPr marL="285750" indent="-285750">
              <a:buFont typeface="Arial" panose="020B0604020202020204" pitchFamily="34" charset="0"/>
              <a:buChar char="•"/>
            </a:pPr>
            <a:r>
              <a:rPr lang="en-CA" sz="2400" dirty="0">
                <a:effectLst/>
                <a:latin typeface="ArialMT"/>
              </a:rPr>
              <a:t>Self-report: </a:t>
            </a:r>
          </a:p>
          <a:p>
            <a:pPr marL="742950" lvl="1" indent="-285750">
              <a:buFont typeface="Arial" panose="020B0604020202020204" pitchFamily="34" charset="0"/>
              <a:buChar char="•"/>
            </a:pPr>
            <a:r>
              <a:rPr lang="en-CA" sz="2400" dirty="0">
                <a:effectLst/>
                <a:latin typeface="ArialMT"/>
              </a:rPr>
              <a:t>Questionnaires,</a:t>
            </a:r>
          </a:p>
          <a:p>
            <a:pPr marL="742950" lvl="1" indent="-285750">
              <a:buFont typeface="Arial" panose="020B0604020202020204" pitchFamily="34" charset="0"/>
              <a:buChar char="•"/>
            </a:pPr>
            <a:r>
              <a:rPr lang="en-CA" sz="2400" dirty="0">
                <a:latin typeface="ArialMT"/>
              </a:rPr>
              <a:t>I</a:t>
            </a:r>
            <a:r>
              <a:rPr lang="en-CA" sz="2400" dirty="0">
                <a:effectLst/>
                <a:latin typeface="ArialMT"/>
              </a:rPr>
              <a:t>nterviews, </a:t>
            </a:r>
          </a:p>
          <a:p>
            <a:pPr marL="742950" lvl="1" indent="-285750">
              <a:buFont typeface="Arial" panose="020B0604020202020204" pitchFamily="34" charset="0"/>
              <a:buChar char="•"/>
            </a:pPr>
            <a:r>
              <a:rPr lang="en-CA" sz="2400" dirty="0">
                <a:effectLst/>
                <a:latin typeface="ArialMT"/>
              </a:rPr>
              <a:t>Experience Sampling </a:t>
            </a:r>
          </a:p>
          <a:p>
            <a:pPr marL="285750" indent="-285750">
              <a:buFont typeface="Arial" panose="020B0604020202020204" pitchFamily="34" charset="0"/>
              <a:buChar char="•"/>
            </a:pPr>
            <a:r>
              <a:rPr lang="en-CA" sz="2400" dirty="0">
                <a:effectLst/>
                <a:latin typeface="ArialMT"/>
              </a:rPr>
              <a:t>Behavioural tests </a:t>
            </a:r>
            <a:endParaRPr lang="en-CA" sz="2400" dirty="0">
              <a:effectLst/>
            </a:endParaRPr>
          </a:p>
          <a:p>
            <a:pPr marL="285750" indent="-285750">
              <a:buFont typeface="Arial" panose="020B0604020202020204" pitchFamily="34" charset="0"/>
              <a:buChar char="•"/>
            </a:pPr>
            <a:r>
              <a:rPr lang="en-CA" sz="2400" dirty="0">
                <a:effectLst/>
                <a:latin typeface="ArialMT"/>
              </a:rPr>
              <a:t>Observations of behaviours </a:t>
            </a:r>
          </a:p>
          <a:p>
            <a:pPr marL="285750" indent="-285750">
              <a:buFont typeface="Arial" panose="020B0604020202020204" pitchFamily="34" charset="0"/>
              <a:buChar char="•"/>
            </a:pPr>
            <a:r>
              <a:rPr lang="en-CA" sz="2400" dirty="0">
                <a:effectLst/>
                <a:latin typeface="ArialMT"/>
              </a:rPr>
              <a:t>Physiological measures </a:t>
            </a:r>
          </a:p>
          <a:p>
            <a:pPr marL="742950" lvl="1" indent="-285750">
              <a:buFont typeface="Arial" panose="020B0604020202020204" pitchFamily="34" charset="0"/>
              <a:buChar char="•"/>
            </a:pPr>
            <a:r>
              <a:rPr lang="en-CA" sz="2400" dirty="0">
                <a:latin typeface="ArialMT"/>
              </a:rPr>
              <a:t>Cardiac, gaze, brain, etc. </a:t>
            </a:r>
            <a:endParaRPr lang="en-CA" sz="2400" dirty="0">
              <a:effectLst/>
            </a:endParaRPr>
          </a:p>
          <a:p>
            <a:pPr marL="285750" indent="-285750">
              <a:buFont typeface="Arial" panose="020B0604020202020204" pitchFamily="34" charset="0"/>
              <a:buChar char="•"/>
            </a:pPr>
            <a:endParaRPr lang="en-US" sz="2400" dirty="0"/>
          </a:p>
        </p:txBody>
      </p:sp>
      <p:sp>
        <p:nvSpPr>
          <p:cNvPr id="10" name="TextBox 9">
            <a:extLst>
              <a:ext uri="{FF2B5EF4-FFF2-40B4-BE49-F238E27FC236}">
                <a16:creationId xmlns:a16="http://schemas.microsoft.com/office/drawing/2014/main" id="{E05EE9D6-CD04-178D-D12C-14BCFFADD3B8}"/>
              </a:ext>
            </a:extLst>
          </p:cNvPr>
          <p:cNvSpPr txBox="1"/>
          <p:nvPr/>
        </p:nvSpPr>
        <p:spPr>
          <a:xfrm>
            <a:off x="1719285" y="4417369"/>
            <a:ext cx="968535" cy="261610"/>
          </a:xfrm>
          <a:prstGeom prst="rect">
            <a:avLst/>
          </a:prstGeom>
          <a:noFill/>
        </p:spPr>
        <p:txBody>
          <a:bodyPr wrap="none" rtlCol="0">
            <a:spAutoFit/>
          </a:bodyPr>
          <a:lstStyle/>
          <a:p>
            <a:r>
              <a:rPr lang="en-US" sz="1100" dirty="0"/>
              <a:t>ChatGPT 4o</a:t>
            </a:r>
          </a:p>
        </p:txBody>
      </p:sp>
    </p:spTree>
    <p:extLst>
      <p:ext uri="{BB962C8B-B14F-4D97-AF65-F5344CB8AC3E}">
        <p14:creationId xmlns:p14="http://schemas.microsoft.com/office/powerpoint/2010/main" val="34630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453E3-5805-0E53-F4DC-F0D9807391A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91819EE-B10F-F2D0-F813-0F2499561265}"/>
              </a:ext>
            </a:extLst>
          </p:cNvPr>
          <p:cNvSpPr>
            <a:spLocks noGrp="1"/>
          </p:cNvSpPr>
          <p:nvPr>
            <p:ph type="sldNum" sz="quarter" idx="11"/>
          </p:nvPr>
        </p:nvSpPr>
        <p:spPr/>
        <p:txBody>
          <a:bodyPr/>
          <a:lstStyle/>
          <a:p>
            <a:fld id="{E2CB33EA-91D6-F140-A440-0A130B2A34DE}" type="slidenum">
              <a:rPr lang="en-US" smtClean="0"/>
              <a:pPr/>
              <a:t>21</a:t>
            </a:fld>
            <a:endParaRPr lang="en-US" dirty="0"/>
          </a:p>
        </p:txBody>
      </p:sp>
      <p:sp>
        <p:nvSpPr>
          <p:cNvPr id="6" name="Date Placeholder 5">
            <a:extLst>
              <a:ext uri="{FF2B5EF4-FFF2-40B4-BE49-F238E27FC236}">
                <a16:creationId xmlns:a16="http://schemas.microsoft.com/office/drawing/2014/main" id="{F721C603-2776-E61D-7EE6-170AF2DF7B6A}"/>
              </a:ext>
            </a:extLst>
          </p:cNvPr>
          <p:cNvSpPr>
            <a:spLocks noGrp="1"/>
          </p:cNvSpPr>
          <p:nvPr>
            <p:ph type="dt" sz="half" idx="10"/>
          </p:nvPr>
        </p:nvSpPr>
        <p:spPr/>
        <p:txBody>
          <a:bodyPr/>
          <a:lstStyle/>
          <a:p>
            <a:fld id="{12CEF10F-437A-1E47-9122-F08C813F0AE8}" type="datetime4">
              <a:rPr lang="en-CA" smtClean="0"/>
              <a:pPr/>
              <a:t>November 22, 2024</a:t>
            </a:fld>
            <a:endParaRPr lang="en-US" dirty="0"/>
          </a:p>
        </p:txBody>
      </p:sp>
      <p:sp>
        <p:nvSpPr>
          <p:cNvPr id="9" name="TextBox 8">
            <a:extLst>
              <a:ext uri="{FF2B5EF4-FFF2-40B4-BE49-F238E27FC236}">
                <a16:creationId xmlns:a16="http://schemas.microsoft.com/office/drawing/2014/main" id="{7B56D9F2-0E1C-B7B1-DD17-7CFBB27CD5F5}"/>
              </a:ext>
            </a:extLst>
          </p:cNvPr>
          <p:cNvSpPr txBox="1"/>
          <p:nvPr/>
        </p:nvSpPr>
        <p:spPr>
          <a:xfrm>
            <a:off x="323285" y="1499892"/>
            <a:ext cx="8497429" cy="1569660"/>
          </a:xfrm>
          <a:prstGeom prst="rect">
            <a:avLst/>
          </a:prstGeom>
          <a:noFill/>
        </p:spPr>
        <p:txBody>
          <a:bodyPr wrap="square" rtlCol="0">
            <a:spAutoFit/>
          </a:bodyPr>
          <a:lstStyle/>
          <a:p>
            <a:pPr marL="285750" indent="-285750">
              <a:buFont typeface="Arial" panose="020B0604020202020204" pitchFamily="34" charset="0"/>
              <a:buChar char="•"/>
            </a:pPr>
            <a:r>
              <a:rPr lang="en-CA" sz="2400" dirty="0">
                <a:effectLst/>
                <a:latin typeface="ArialMT"/>
              </a:rPr>
              <a:t>To create more immersive music or musical experiences</a:t>
            </a:r>
          </a:p>
          <a:p>
            <a:pPr marL="285750" indent="-285750">
              <a:buFont typeface="Arial" panose="020B0604020202020204" pitchFamily="34" charset="0"/>
              <a:buChar char="•"/>
            </a:pPr>
            <a:r>
              <a:rPr lang="en-CA" sz="2400" dirty="0">
                <a:effectLst/>
                <a:latin typeface="ArialMT"/>
              </a:rPr>
              <a:t>To develop new forms of musical expression, or opportunities for performer-audience interactions</a:t>
            </a:r>
            <a:endParaRPr lang="en-CA" sz="2400" dirty="0">
              <a:effectLst/>
            </a:endParaRPr>
          </a:p>
          <a:p>
            <a:pPr marL="285750" indent="-285750">
              <a:buFont typeface="Arial" panose="020B0604020202020204" pitchFamily="34" charset="0"/>
              <a:buChar char="•"/>
            </a:pPr>
            <a:endParaRPr lang="en-US" sz="2400" dirty="0"/>
          </a:p>
        </p:txBody>
      </p:sp>
      <p:sp>
        <p:nvSpPr>
          <p:cNvPr id="3" name="TextBox 2">
            <a:extLst>
              <a:ext uri="{FF2B5EF4-FFF2-40B4-BE49-F238E27FC236}">
                <a16:creationId xmlns:a16="http://schemas.microsoft.com/office/drawing/2014/main" id="{F042D31C-8D13-2BBF-7CD9-D422AA5F907A}"/>
              </a:ext>
            </a:extLst>
          </p:cNvPr>
          <p:cNvSpPr txBox="1"/>
          <p:nvPr/>
        </p:nvSpPr>
        <p:spPr>
          <a:xfrm>
            <a:off x="202587" y="134955"/>
            <a:ext cx="8738823" cy="830997"/>
          </a:xfrm>
          <a:prstGeom prst="rect">
            <a:avLst/>
          </a:prstGeom>
          <a:noFill/>
        </p:spPr>
        <p:txBody>
          <a:bodyPr wrap="square" rtlCol="0">
            <a:spAutoFit/>
          </a:bodyPr>
          <a:lstStyle/>
          <a:p>
            <a:r>
              <a:rPr lang="en-US" sz="2400" b="1" dirty="0">
                <a:solidFill>
                  <a:schemeClr val="accent1"/>
                </a:solidFill>
              </a:rPr>
              <a:t>Why might we want to better understand connections between physiology and musical experience?</a:t>
            </a:r>
          </a:p>
        </p:txBody>
      </p:sp>
    </p:spTree>
    <p:extLst>
      <p:ext uri="{BB962C8B-B14F-4D97-AF65-F5344CB8AC3E}">
        <p14:creationId xmlns:p14="http://schemas.microsoft.com/office/powerpoint/2010/main" val="313968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08F94-B46E-EC65-4FE1-D70B829B00E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87DB3C3-E2A7-AC47-91CC-E65D8A47336B}"/>
              </a:ext>
            </a:extLst>
          </p:cNvPr>
          <p:cNvSpPr>
            <a:spLocks noGrp="1"/>
          </p:cNvSpPr>
          <p:nvPr>
            <p:ph type="sldNum" sz="quarter" idx="11"/>
          </p:nvPr>
        </p:nvSpPr>
        <p:spPr/>
        <p:txBody>
          <a:bodyPr/>
          <a:lstStyle/>
          <a:p>
            <a:fld id="{E2CB33EA-91D6-F140-A440-0A130B2A34DE}" type="slidenum">
              <a:rPr lang="en-US" smtClean="0"/>
              <a:pPr/>
              <a:t>22</a:t>
            </a:fld>
            <a:endParaRPr lang="en-US" dirty="0"/>
          </a:p>
        </p:txBody>
      </p:sp>
      <p:sp>
        <p:nvSpPr>
          <p:cNvPr id="6" name="Date Placeholder 5">
            <a:extLst>
              <a:ext uri="{FF2B5EF4-FFF2-40B4-BE49-F238E27FC236}">
                <a16:creationId xmlns:a16="http://schemas.microsoft.com/office/drawing/2014/main" id="{087907A8-CA04-46CA-F5A6-8028CC8E876F}"/>
              </a:ext>
            </a:extLst>
          </p:cNvPr>
          <p:cNvSpPr>
            <a:spLocks noGrp="1"/>
          </p:cNvSpPr>
          <p:nvPr>
            <p:ph type="dt" sz="half" idx="10"/>
          </p:nvPr>
        </p:nvSpPr>
        <p:spPr/>
        <p:txBody>
          <a:bodyPr/>
          <a:lstStyle/>
          <a:p>
            <a:fld id="{12CEF10F-437A-1E47-9122-F08C813F0AE8}" type="datetime4">
              <a:rPr lang="en-CA" smtClean="0"/>
              <a:pPr/>
              <a:t>November 22, 2024</a:t>
            </a:fld>
            <a:endParaRPr lang="en-US" dirty="0"/>
          </a:p>
        </p:txBody>
      </p:sp>
      <p:sp>
        <p:nvSpPr>
          <p:cNvPr id="9" name="TextBox 8">
            <a:extLst>
              <a:ext uri="{FF2B5EF4-FFF2-40B4-BE49-F238E27FC236}">
                <a16:creationId xmlns:a16="http://schemas.microsoft.com/office/drawing/2014/main" id="{F3A90FAE-5774-13C8-060E-EE4ACFAF18E4}"/>
              </a:ext>
            </a:extLst>
          </p:cNvPr>
          <p:cNvSpPr txBox="1"/>
          <p:nvPr/>
        </p:nvSpPr>
        <p:spPr>
          <a:xfrm>
            <a:off x="323285" y="1106921"/>
            <a:ext cx="8497429" cy="461665"/>
          </a:xfrm>
          <a:prstGeom prst="rect">
            <a:avLst/>
          </a:prstGeom>
          <a:noFill/>
        </p:spPr>
        <p:txBody>
          <a:bodyPr wrap="square" rtlCol="0">
            <a:spAutoFit/>
          </a:bodyPr>
          <a:lstStyle/>
          <a:p>
            <a:r>
              <a:rPr lang="en-CA" sz="2400" dirty="0">
                <a:latin typeface="ArialMT"/>
              </a:rPr>
              <a:t>To advocate for social change, justice, or solidarity</a:t>
            </a:r>
            <a:endParaRPr lang="en-US" sz="2400" dirty="0"/>
          </a:p>
        </p:txBody>
      </p:sp>
      <p:sp>
        <p:nvSpPr>
          <p:cNvPr id="3" name="TextBox 2">
            <a:extLst>
              <a:ext uri="{FF2B5EF4-FFF2-40B4-BE49-F238E27FC236}">
                <a16:creationId xmlns:a16="http://schemas.microsoft.com/office/drawing/2014/main" id="{6AB44B70-DA61-2118-AD55-10E51EBDBDA8}"/>
              </a:ext>
            </a:extLst>
          </p:cNvPr>
          <p:cNvSpPr txBox="1"/>
          <p:nvPr/>
        </p:nvSpPr>
        <p:spPr>
          <a:xfrm>
            <a:off x="202587" y="134955"/>
            <a:ext cx="8738823" cy="830997"/>
          </a:xfrm>
          <a:prstGeom prst="rect">
            <a:avLst/>
          </a:prstGeom>
          <a:noFill/>
        </p:spPr>
        <p:txBody>
          <a:bodyPr wrap="square" rtlCol="0">
            <a:spAutoFit/>
          </a:bodyPr>
          <a:lstStyle/>
          <a:p>
            <a:r>
              <a:rPr lang="en-US" sz="2400" b="1" dirty="0">
                <a:solidFill>
                  <a:schemeClr val="accent1"/>
                </a:solidFill>
              </a:rPr>
              <a:t>Why might we want to better understand connections between physiology and musical experience?</a:t>
            </a:r>
          </a:p>
        </p:txBody>
      </p:sp>
      <p:pic>
        <p:nvPicPr>
          <p:cNvPr id="2" name="Picture 1">
            <a:extLst>
              <a:ext uri="{FF2B5EF4-FFF2-40B4-BE49-F238E27FC236}">
                <a16:creationId xmlns:a16="http://schemas.microsoft.com/office/drawing/2014/main" id="{BD3A6378-22A0-B8B6-5113-515A867DC71B}"/>
              </a:ext>
            </a:extLst>
          </p:cNvPr>
          <p:cNvPicPr>
            <a:picLocks noChangeAspect="1"/>
          </p:cNvPicPr>
          <p:nvPr/>
        </p:nvPicPr>
        <p:blipFill>
          <a:blip r:embed="rId3"/>
          <a:stretch>
            <a:fillRect/>
          </a:stretch>
        </p:blipFill>
        <p:spPr>
          <a:xfrm>
            <a:off x="535146" y="1706327"/>
            <a:ext cx="2762692" cy="2762692"/>
          </a:xfrm>
          <a:prstGeom prst="rect">
            <a:avLst/>
          </a:prstGeom>
        </p:spPr>
      </p:pic>
      <p:pic>
        <p:nvPicPr>
          <p:cNvPr id="4" name="Picture 3">
            <a:extLst>
              <a:ext uri="{FF2B5EF4-FFF2-40B4-BE49-F238E27FC236}">
                <a16:creationId xmlns:a16="http://schemas.microsoft.com/office/drawing/2014/main" id="{374C016F-D7CA-4324-D159-1F30615B3D46}"/>
              </a:ext>
            </a:extLst>
          </p:cNvPr>
          <p:cNvPicPr>
            <a:picLocks noChangeAspect="1"/>
          </p:cNvPicPr>
          <p:nvPr/>
        </p:nvPicPr>
        <p:blipFill>
          <a:blip r:embed="rId4"/>
          <a:stretch>
            <a:fillRect/>
          </a:stretch>
        </p:blipFill>
        <p:spPr>
          <a:xfrm>
            <a:off x="3627623" y="1708507"/>
            <a:ext cx="3581552" cy="2693105"/>
          </a:xfrm>
          <a:prstGeom prst="rect">
            <a:avLst/>
          </a:prstGeom>
        </p:spPr>
      </p:pic>
    </p:spTree>
    <p:extLst>
      <p:ext uri="{BB962C8B-B14F-4D97-AF65-F5344CB8AC3E}">
        <p14:creationId xmlns:p14="http://schemas.microsoft.com/office/powerpoint/2010/main" val="395414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8A7A8-F172-546F-D7D3-A5EC32AE4CE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8D2CA29-494F-4193-A944-8B064A57900E}"/>
              </a:ext>
            </a:extLst>
          </p:cNvPr>
          <p:cNvSpPr>
            <a:spLocks noGrp="1"/>
          </p:cNvSpPr>
          <p:nvPr>
            <p:ph type="sldNum" sz="quarter" idx="11"/>
          </p:nvPr>
        </p:nvSpPr>
        <p:spPr/>
        <p:txBody>
          <a:bodyPr/>
          <a:lstStyle/>
          <a:p>
            <a:fld id="{E2CB33EA-91D6-F140-A440-0A130B2A34DE}" type="slidenum">
              <a:rPr lang="en-US" smtClean="0"/>
              <a:pPr/>
              <a:t>23</a:t>
            </a:fld>
            <a:endParaRPr lang="en-US" dirty="0"/>
          </a:p>
        </p:txBody>
      </p:sp>
      <p:sp>
        <p:nvSpPr>
          <p:cNvPr id="6" name="Date Placeholder 5">
            <a:extLst>
              <a:ext uri="{FF2B5EF4-FFF2-40B4-BE49-F238E27FC236}">
                <a16:creationId xmlns:a16="http://schemas.microsoft.com/office/drawing/2014/main" id="{20EA164C-CE19-F3FD-BABB-F95A9377CAC6}"/>
              </a:ext>
            </a:extLst>
          </p:cNvPr>
          <p:cNvSpPr>
            <a:spLocks noGrp="1"/>
          </p:cNvSpPr>
          <p:nvPr>
            <p:ph type="dt" sz="half" idx="10"/>
          </p:nvPr>
        </p:nvSpPr>
        <p:spPr/>
        <p:txBody>
          <a:bodyPr/>
          <a:lstStyle/>
          <a:p>
            <a:fld id="{12CEF10F-437A-1E47-9122-F08C813F0AE8}" type="datetime4">
              <a:rPr lang="en-CA" smtClean="0"/>
              <a:pPr/>
              <a:t>November 22, 2024</a:t>
            </a:fld>
            <a:endParaRPr lang="en-US" dirty="0"/>
          </a:p>
        </p:txBody>
      </p:sp>
      <p:sp>
        <p:nvSpPr>
          <p:cNvPr id="9" name="TextBox 8">
            <a:extLst>
              <a:ext uri="{FF2B5EF4-FFF2-40B4-BE49-F238E27FC236}">
                <a16:creationId xmlns:a16="http://schemas.microsoft.com/office/drawing/2014/main" id="{6FCDA9E0-3961-69FC-66D6-710A12370B0E}"/>
              </a:ext>
            </a:extLst>
          </p:cNvPr>
          <p:cNvSpPr txBox="1"/>
          <p:nvPr/>
        </p:nvSpPr>
        <p:spPr>
          <a:xfrm>
            <a:off x="323285" y="1273285"/>
            <a:ext cx="8497429" cy="1569660"/>
          </a:xfrm>
          <a:prstGeom prst="rect">
            <a:avLst/>
          </a:prstGeom>
          <a:noFill/>
        </p:spPr>
        <p:txBody>
          <a:bodyPr wrap="square" rtlCol="0">
            <a:spAutoFit/>
          </a:bodyPr>
          <a:lstStyle/>
          <a:p>
            <a:r>
              <a:rPr lang="en-CA" sz="2400" dirty="0">
                <a:latin typeface="ArialMT"/>
              </a:rPr>
              <a:t>To sell things to people</a:t>
            </a:r>
          </a:p>
          <a:p>
            <a:pPr marL="742950" lvl="1" indent="-285750">
              <a:buFont typeface="Arial" panose="020B0604020202020204" pitchFamily="34" charset="0"/>
              <a:buChar char="•"/>
            </a:pPr>
            <a:r>
              <a:rPr lang="en-CA" sz="2400" dirty="0">
                <a:latin typeface="ArialMT"/>
              </a:rPr>
              <a:t>Music is multi-billion dollar industry.</a:t>
            </a:r>
          </a:p>
          <a:p>
            <a:pPr marL="1200150" lvl="2" indent="-285750">
              <a:buFont typeface="Arial" panose="020B0604020202020204" pitchFamily="34" charset="0"/>
              <a:buChar char="•"/>
            </a:pPr>
            <a:r>
              <a:rPr lang="en-CA" sz="2400" dirty="0">
                <a:latin typeface="ArialMT"/>
              </a:rPr>
              <a:t>Canada’s music industry currently outpacing US</a:t>
            </a:r>
          </a:p>
          <a:p>
            <a:endParaRPr lang="en-US" sz="2400" dirty="0"/>
          </a:p>
        </p:txBody>
      </p:sp>
      <p:sp>
        <p:nvSpPr>
          <p:cNvPr id="3" name="TextBox 2">
            <a:extLst>
              <a:ext uri="{FF2B5EF4-FFF2-40B4-BE49-F238E27FC236}">
                <a16:creationId xmlns:a16="http://schemas.microsoft.com/office/drawing/2014/main" id="{BBA62971-2286-9916-3AF9-60D794D76D24}"/>
              </a:ext>
            </a:extLst>
          </p:cNvPr>
          <p:cNvSpPr txBox="1"/>
          <p:nvPr/>
        </p:nvSpPr>
        <p:spPr>
          <a:xfrm>
            <a:off x="202587" y="134955"/>
            <a:ext cx="8738823" cy="830997"/>
          </a:xfrm>
          <a:prstGeom prst="rect">
            <a:avLst/>
          </a:prstGeom>
          <a:noFill/>
        </p:spPr>
        <p:txBody>
          <a:bodyPr wrap="square" rtlCol="0">
            <a:spAutoFit/>
          </a:bodyPr>
          <a:lstStyle/>
          <a:p>
            <a:r>
              <a:rPr lang="en-US" sz="2400" b="1" dirty="0">
                <a:solidFill>
                  <a:schemeClr val="accent1"/>
                </a:solidFill>
              </a:rPr>
              <a:t>Why might we want to better understand connections between physiology and musical experience?</a:t>
            </a:r>
          </a:p>
        </p:txBody>
      </p:sp>
      <p:pic>
        <p:nvPicPr>
          <p:cNvPr id="2" name="Picture 1">
            <a:extLst>
              <a:ext uri="{FF2B5EF4-FFF2-40B4-BE49-F238E27FC236}">
                <a16:creationId xmlns:a16="http://schemas.microsoft.com/office/drawing/2014/main" id="{0CFAF025-C083-11AE-9A2C-598AB6D3E41E}"/>
              </a:ext>
            </a:extLst>
          </p:cNvPr>
          <p:cNvPicPr>
            <a:picLocks noChangeAspect="1"/>
          </p:cNvPicPr>
          <p:nvPr/>
        </p:nvPicPr>
        <p:blipFill rotWithShape="1">
          <a:blip r:embed="rId3"/>
          <a:srcRect l="19346" t="37227" r="17450"/>
          <a:stretch/>
        </p:blipFill>
        <p:spPr>
          <a:xfrm>
            <a:off x="1657865" y="2764143"/>
            <a:ext cx="2704273" cy="1789297"/>
          </a:xfrm>
          <a:prstGeom prst="rect">
            <a:avLst/>
          </a:prstGeom>
        </p:spPr>
      </p:pic>
      <p:pic>
        <p:nvPicPr>
          <p:cNvPr id="4" name="Picture 3">
            <a:extLst>
              <a:ext uri="{FF2B5EF4-FFF2-40B4-BE49-F238E27FC236}">
                <a16:creationId xmlns:a16="http://schemas.microsoft.com/office/drawing/2014/main" id="{0B67CCDC-C082-B9DD-D764-B07827C4BEAD}"/>
              </a:ext>
            </a:extLst>
          </p:cNvPr>
          <p:cNvPicPr>
            <a:picLocks noChangeAspect="1"/>
          </p:cNvPicPr>
          <p:nvPr/>
        </p:nvPicPr>
        <p:blipFill>
          <a:blip r:embed="rId4"/>
          <a:stretch>
            <a:fillRect/>
          </a:stretch>
        </p:blipFill>
        <p:spPr>
          <a:xfrm>
            <a:off x="4781864" y="2764142"/>
            <a:ext cx="2704271" cy="1796267"/>
          </a:xfrm>
          <a:prstGeom prst="rect">
            <a:avLst/>
          </a:prstGeom>
        </p:spPr>
      </p:pic>
    </p:spTree>
    <p:extLst>
      <p:ext uri="{BB962C8B-B14F-4D97-AF65-F5344CB8AC3E}">
        <p14:creationId xmlns:p14="http://schemas.microsoft.com/office/powerpoint/2010/main" val="111412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66BC2-AC2D-DCE7-197A-73F9B75A696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51A6581-3AF4-417E-05CD-C5D18D89733A}"/>
              </a:ext>
            </a:extLst>
          </p:cNvPr>
          <p:cNvSpPr>
            <a:spLocks noGrp="1"/>
          </p:cNvSpPr>
          <p:nvPr>
            <p:ph type="sldNum" sz="quarter" idx="11"/>
          </p:nvPr>
        </p:nvSpPr>
        <p:spPr/>
        <p:txBody>
          <a:bodyPr/>
          <a:lstStyle/>
          <a:p>
            <a:fld id="{E2CB33EA-91D6-F140-A440-0A130B2A34DE}" type="slidenum">
              <a:rPr lang="en-US" smtClean="0"/>
              <a:pPr/>
              <a:t>24</a:t>
            </a:fld>
            <a:endParaRPr lang="en-US" dirty="0"/>
          </a:p>
        </p:txBody>
      </p:sp>
      <p:sp>
        <p:nvSpPr>
          <p:cNvPr id="6" name="Date Placeholder 5">
            <a:extLst>
              <a:ext uri="{FF2B5EF4-FFF2-40B4-BE49-F238E27FC236}">
                <a16:creationId xmlns:a16="http://schemas.microsoft.com/office/drawing/2014/main" id="{3A0CD43A-E97D-1F79-7056-8FE958932045}"/>
              </a:ext>
            </a:extLst>
          </p:cNvPr>
          <p:cNvSpPr>
            <a:spLocks noGrp="1"/>
          </p:cNvSpPr>
          <p:nvPr>
            <p:ph type="dt" sz="half" idx="10"/>
          </p:nvPr>
        </p:nvSpPr>
        <p:spPr/>
        <p:txBody>
          <a:bodyPr/>
          <a:lstStyle/>
          <a:p>
            <a:fld id="{12CEF10F-437A-1E47-9122-F08C813F0AE8}" type="datetime4">
              <a:rPr lang="en-CA" smtClean="0"/>
              <a:pPr/>
              <a:t>November 22, 2024</a:t>
            </a:fld>
            <a:endParaRPr lang="en-US" dirty="0"/>
          </a:p>
        </p:txBody>
      </p:sp>
      <p:sp>
        <p:nvSpPr>
          <p:cNvPr id="3" name="TextBox 2">
            <a:extLst>
              <a:ext uri="{FF2B5EF4-FFF2-40B4-BE49-F238E27FC236}">
                <a16:creationId xmlns:a16="http://schemas.microsoft.com/office/drawing/2014/main" id="{95801D96-0CF7-025E-BC21-BF3D294EA96C}"/>
              </a:ext>
            </a:extLst>
          </p:cNvPr>
          <p:cNvSpPr txBox="1"/>
          <p:nvPr/>
        </p:nvSpPr>
        <p:spPr>
          <a:xfrm>
            <a:off x="202587" y="134955"/>
            <a:ext cx="8738823" cy="830997"/>
          </a:xfrm>
          <a:prstGeom prst="rect">
            <a:avLst/>
          </a:prstGeom>
          <a:noFill/>
        </p:spPr>
        <p:txBody>
          <a:bodyPr wrap="square" rtlCol="0">
            <a:spAutoFit/>
          </a:bodyPr>
          <a:lstStyle/>
          <a:p>
            <a:r>
              <a:rPr lang="en-US" sz="2400" b="1" dirty="0">
                <a:solidFill>
                  <a:schemeClr val="accent1"/>
                </a:solidFill>
              </a:rPr>
              <a:t>Why might we want to better understand connections between physiology and musical experience?</a:t>
            </a:r>
          </a:p>
        </p:txBody>
      </p:sp>
      <p:sp>
        <p:nvSpPr>
          <p:cNvPr id="2" name="TextBox 1">
            <a:extLst>
              <a:ext uri="{FF2B5EF4-FFF2-40B4-BE49-F238E27FC236}">
                <a16:creationId xmlns:a16="http://schemas.microsoft.com/office/drawing/2014/main" id="{AD7051F3-7501-36CF-EF61-17098D12FF89}"/>
              </a:ext>
            </a:extLst>
          </p:cNvPr>
          <p:cNvSpPr txBox="1"/>
          <p:nvPr/>
        </p:nvSpPr>
        <p:spPr>
          <a:xfrm>
            <a:off x="372328" y="1080345"/>
            <a:ext cx="2967544" cy="369332"/>
          </a:xfrm>
          <a:prstGeom prst="rect">
            <a:avLst/>
          </a:prstGeom>
          <a:noFill/>
        </p:spPr>
        <p:txBody>
          <a:bodyPr wrap="none" rtlCol="0">
            <a:spAutoFit/>
          </a:bodyPr>
          <a:lstStyle/>
          <a:p>
            <a:r>
              <a:rPr lang="en-US" dirty="0"/>
              <a:t>To foster social connection </a:t>
            </a:r>
          </a:p>
        </p:txBody>
      </p:sp>
      <p:pic>
        <p:nvPicPr>
          <p:cNvPr id="10" name="Picture 9">
            <a:extLst>
              <a:ext uri="{FF2B5EF4-FFF2-40B4-BE49-F238E27FC236}">
                <a16:creationId xmlns:a16="http://schemas.microsoft.com/office/drawing/2014/main" id="{284CF86C-816A-5130-9478-764471148A8D}"/>
              </a:ext>
            </a:extLst>
          </p:cNvPr>
          <p:cNvPicPr>
            <a:picLocks noChangeAspect="1"/>
          </p:cNvPicPr>
          <p:nvPr/>
        </p:nvPicPr>
        <p:blipFill>
          <a:blip r:embed="rId3"/>
          <a:stretch>
            <a:fillRect/>
          </a:stretch>
        </p:blipFill>
        <p:spPr>
          <a:xfrm>
            <a:off x="6804487" y="1529054"/>
            <a:ext cx="1899866" cy="1264141"/>
          </a:xfrm>
          <a:prstGeom prst="rect">
            <a:avLst/>
          </a:prstGeom>
        </p:spPr>
      </p:pic>
      <p:sp>
        <p:nvSpPr>
          <p:cNvPr id="17" name="TextBox 16">
            <a:extLst>
              <a:ext uri="{FF2B5EF4-FFF2-40B4-BE49-F238E27FC236}">
                <a16:creationId xmlns:a16="http://schemas.microsoft.com/office/drawing/2014/main" id="{FE73752A-4B8D-9428-D2B6-F6F0536B69B1}"/>
              </a:ext>
            </a:extLst>
          </p:cNvPr>
          <p:cNvSpPr txBox="1"/>
          <p:nvPr/>
        </p:nvSpPr>
        <p:spPr>
          <a:xfrm>
            <a:off x="372328" y="2907347"/>
            <a:ext cx="4108882" cy="369332"/>
          </a:xfrm>
          <a:prstGeom prst="rect">
            <a:avLst/>
          </a:prstGeom>
          <a:noFill/>
        </p:spPr>
        <p:txBody>
          <a:bodyPr wrap="none" rtlCol="0">
            <a:spAutoFit/>
          </a:bodyPr>
          <a:lstStyle/>
          <a:p>
            <a:r>
              <a:rPr lang="en-US" dirty="0"/>
              <a:t>To regulate emotion, attention, arousal</a:t>
            </a:r>
          </a:p>
        </p:txBody>
      </p:sp>
      <p:pic>
        <p:nvPicPr>
          <p:cNvPr id="28" name="Picture 27">
            <a:extLst>
              <a:ext uri="{FF2B5EF4-FFF2-40B4-BE49-F238E27FC236}">
                <a16:creationId xmlns:a16="http://schemas.microsoft.com/office/drawing/2014/main" id="{CA1E4566-1FF2-6888-990C-38A3BF033435}"/>
              </a:ext>
            </a:extLst>
          </p:cNvPr>
          <p:cNvPicPr>
            <a:picLocks noChangeAspect="1"/>
          </p:cNvPicPr>
          <p:nvPr/>
        </p:nvPicPr>
        <p:blipFill>
          <a:blip r:embed="rId4"/>
          <a:stretch>
            <a:fillRect/>
          </a:stretch>
        </p:blipFill>
        <p:spPr>
          <a:xfrm>
            <a:off x="1035778" y="3276679"/>
            <a:ext cx="1429007" cy="1252724"/>
          </a:xfrm>
          <a:prstGeom prst="rect">
            <a:avLst/>
          </a:prstGeom>
        </p:spPr>
      </p:pic>
      <p:pic>
        <p:nvPicPr>
          <p:cNvPr id="29" name="Picture 28">
            <a:extLst>
              <a:ext uri="{FF2B5EF4-FFF2-40B4-BE49-F238E27FC236}">
                <a16:creationId xmlns:a16="http://schemas.microsoft.com/office/drawing/2014/main" id="{17762B56-6A49-2A5D-302D-5B042EAAC8DD}"/>
              </a:ext>
            </a:extLst>
          </p:cNvPr>
          <p:cNvPicPr>
            <a:picLocks noChangeAspect="1"/>
          </p:cNvPicPr>
          <p:nvPr/>
        </p:nvPicPr>
        <p:blipFill>
          <a:blip r:embed="rId5"/>
          <a:stretch>
            <a:fillRect/>
          </a:stretch>
        </p:blipFill>
        <p:spPr>
          <a:xfrm>
            <a:off x="4571998" y="3227664"/>
            <a:ext cx="1258948" cy="1300583"/>
          </a:xfrm>
          <a:prstGeom prst="rect">
            <a:avLst/>
          </a:prstGeom>
        </p:spPr>
      </p:pic>
      <p:pic>
        <p:nvPicPr>
          <p:cNvPr id="30" name="Picture 29">
            <a:extLst>
              <a:ext uri="{FF2B5EF4-FFF2-40B4-BE49-F238E27FC236}">
                <a16:creationId xmlns:a16="http://schemas.microsoft.com/office/drawing/2014/main" id="{D2C1DEF2-50CF-B407-DED2-F4148E94A54D}"/>
              </a:ext>
            </a:extLst>
          </p:cNvPr>
          <p:cNvPicPr>
            <a:picLocks noChangeAspect="1"/>
          </p:cNvPicPr>
          <p:nvPr/>
        </p:nvPicPr>
        <p:blipFill>
          <a:blip r:embed="rId6"/>
          <a:stretch>
            <a:fillRect/>
          </a:stretch>
        </p:blipFill>
        <p:spPr>
          <a:xfrm>
            <a:off x="2598637" y="3278655"/>
            <a:ext cx="1810643" cy="1248771"/>
          </a:xfrm>
          <a:prstGeom prst="rect">
            <a:avLst/>
          </a:prstGeom>
        </p:spPr>
      </p:pic>
      <p:grpSp>
        <p:nvGrpSpPr>
          <p:cNvPr id="32" name="Group 31">
            <a:extLst>
              <a:ext uri="{FF2B5EF4-FFF2-40B4-BE49-F238E27FC236}">
                <a16:creationId xmlns:a16="http://schemas.microsoft.com/office/drawing/2014/main" id="{FB016A3A-FB01-1F9E-1352-61441C3F3CEA}"/>
              </a:ext>
            </a:extLst>
          </p:cNvPr>
          <p:cNvGrpSpPr/>
          <p:nvPr/>
        </p:nvGrpSpPr>
        <p:grpSpPr>
          <a:xfrm>
            <a:off x="1035778" y="1518594"/>
            <a:ext cx="5694822" cy="1309376"/>
            <a:chOff x="1035778" y="1518594"/>
            <a:chExt cx="5694822" cy="1309376"/>
          </a:xfrm>
        </p:grpSpPr>
        <p:grpSp>
          <p:nvGrpSpPr>
            <p:cNvPr id="12" name="Group 11">
              <a:extLst>
                <a:ext uri="{FF2B5EF4-FFF2-40B4-BE49-F238E27FC236}">
                  <a16:creationId xmlns:a16="http://schemas.microsoft.com/office/drawing/2014/main" id="{85807B3D-DB09-F455-9743-EB5057759FAC}"/>
                </a:ext>
              </a:extLst>
            </p:cNvPr>
            <p:cNvGrpSpPr/>
            <p:nvPr/>
          </p:nvGrpSpPr>
          <p:grpSpPr>
            <a:xfrm>
              <a:off x="1035778" y="1518594"/>
              <a:ext cx="5694822" cy="1309376"/>
              <a:chOff x="1444626" y="1537138"/>
              <a:chExt cx="5694822" cy="1309376"/>
            </a:xfrm>
          </p:grpSpPr>
          <p:pic>
            <p:nvPicPr>
              <p:cNvPr id="15" name="Picture 14">
                <a:extLst>
                  <a:ext uri="{FF2B5EF4-FFF2-40B4-BE49-F238E27FC236}">
                    <a16:creationId xmlns:a16="http://schemas.microsoft.com/office/drawing/2014/main" id="{435118BB-3846-64B5-F473-0DB0C8E8EB12}"/>
                  </a:ext>
                </a:extLst>
              </p:cNvPr>
              <p:cNvPicPr>
                <a:picLocks noChangeAspect="1"/>
              </p:cNvPicPr>
              <p:nvPr/>
            </p:nvPicPr>
            <p:blipFill>
              <a:blip r:embed="rId7"/>
              <a:stretch>
                <a:fillRect/>
              </a:stretch>
            </p:blipFill>
            <p:spPr>
              <a:xfrm>
                <a:off x="5383732" y="1537138"/>
                <a:ext cx="1755716" cy="1309375"/>
              </a:xfrm>
              <a:prstGeom prst="rect">
                <a:avLst/>
              </a:prstGeom>
            </p:spPr>
          </p:pic>
          <p:pic>
            <p:nvPicPr>
              <p:cNvPr id="16" name="Picture 15">
                <a:extLst>
                  <a:ext uri="{FF2B5EF4-FFF2-40B4-BE49-F238E27FC236}">
                    <a16:creationId xmlns:a16="http://schemas.microsoft.com/office/drawing/2014/main" id="{93CC7A76-BA64-4C0A-AA36-09034FB91C00}"/>
                  </a:ext>
                </a:extLst>
              </p:cNvPr>
              <p:cNvPicPr>
                <a:picLocks noChangeAspect="1"/>
              </p:cNvPicPr>
              <p:nvPr/>
            </p:nvPicPr>
            <p:blipFill>
              <a:blip r:embed="rId8"/>
              <a:stretch>
                <a:fillRect/>
              </a:stretch>
            </p:blipFill>
            <p:spPr>
              <a:xfrm>
                <a:off x="1444626" y="1547598"/>
                <a:ext cx="1749468" cy="1298916"/>
              </a:xfrm>
              <a:prstGeom prst="rect">
                <a:avLst/>
              </a:prstGeom>
            </p:spPr>
          </p:pic>
        </p:grpSp>
        <p:pic>
          <p:nvPicPr>
            <p:cNvPr id="31" name="Picture 30">
              <a:extLst>
                <a:ext uri="{FF2B5EF4-FFF2-40B4-BE49-F238E27FC236}">
                  <a16:creationId xmlns:a16="http://schemas.microsoft.com/office/drawing/2014/main" id="{3A0A7DDC-1ECE-C777-44BA-54566787CDCD}"/>
                </a:ext>
              </a:extLst>
            </p:cNvPr>
            <p:cNvPicPr>
              <a:picLocks noChangeAspect="1"/>
            </p:cNvPicPr>
            <p:nvPr/>
          </p:nvPicPr>
          <p:blipFill>
            <a:blip r:embed="rId9"/>
            <a:stretch>
              <a:fillRect/>
            </a:stretch>
          </p:blipFill>
          <p:spPr>
            <a:xfrm>
              <a:off x="2889113" y="1518594"/>
              <a:ext cx="2022175" cy="1274601"/>
            </a:xfrm>
            <a:prstGeom prst="rect">
              <a:avLst/>
            </a:prstGeom>
          </p:spPr>
        </p:pic>
      </p:grpSp>
    </p:spTree>
    <p:extLst>
      <p:ext uri="{BB962C8B-B14F-4D97-AF65-F5344CB8AC3E}">
        <p14:creationId xmlns:p14="http://schemas.microsoft.com/office/powerpoint/2010/main" val="348514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74F0D-C28C-8EC5-FF5C-DDF6CAAD672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2E1123-E95D-D94D-6B2F-C0BD1E125E69}"/>
              </a:ext>
            </a:extLst>
          </p:cNvPr>
          <p:cNvSpPr>
            <a:spLocks noGrp="1"/>
          </p:cNvSpPr>
          <p:nvPr>
            <p:ph type="sldNum" sz="quarter" idx="11"/>
          </p:nvPr>
        </p:nvSpPr>
        <p:spPr/>
        <p:txBody>
          <a:bodyPr/>
          <a:lstStyle/>
          <a:p>
            <a:fld id="{E2CB33EA-91D6-F140-A440-0A130B2A34DE}" type="slidenum">
              <a:rPr lang="en-US" smtClean="0"/>
              <a:pPr/>
              <a:t>25</a:t>
            </a:fld>
            <a:endParaRPr lang="en-US" dirty="0"/>
          </a:p>
        </p:txBody>
      </p:sp>
      <p:sp>
        <p:nvSpPr>
          <p:cNvPr id="6" name="Date Placeholder 5">
            <a:extLst>
              <a:ext uri="{FF2B5EF4-FFF2-40B4-BE49-F238E27FC236}">
                <a16:creationId xmlns:a16="http://schemas.microsoft.com/office/drawing/2014/main" id="{B639371A-095E-4B4F-2182-0D291DF46DFA}"/>
              </a:ext>
            </a:extLst>
          </p:cNvPr>
          <p:cNvSpPr>
            <a:spLocks noGrp="1"/>
          </p:cNvSpPr>
          <p:nvPr>
            <p:ph type="dt" sz="half" idx="10"/>
          </p:nvPr>
        </p:nvSpPr>
        <p:spPr/>
        <p:txBody>
          <a:bodyPr/>
          <a:lstStyle/>
          <a:p>
            <a:fld id="{12CEF10F-437A-1E47-9122-F08C813F0AE8}" type="datetime4">
              <a:rPr lang="en-CA" smtClean="0"/>
              <a:pPr/>
              <a:t>November 22, 2024</a:t>
            </a:fld>
            <a:endParaRPr lang="en-US" dirty="0"/>
          </a:p>
        </p:txBody>
      </p:sp>
      <p:sp>
        <p:nvSpPr>
          <p:cNvPr id="9" name="TextBox 8">
            <a:extLst>
              <a:ext uri="{FF2B5EF4-FFF2-40B4-BE49-F238E27FC236}">
                <a16:creationId xmlns:a16="http://schemas.microsoft.com/office/drawing/2014/main" id="{57D1C278-0ADE-8B24-57AB-448FF8E605C2}"/>
              </a:ext>
            </a:extLst>
          </p:cNvPr>
          <p:cNvSpPr txBox="1"/>
          <p:nvPr/>
        </p:nvSpPr>
        <p:spPr>
          <a:xfrm>
            <a:off x="443981" y="855315"/>
            <a:ext cx="8497429" cy="3170099"/>
          </a:xfrm>
          <a:prstGeom prst="rect">
            <a:avLst/>
          </a:prstGeom>
          <a:noFill/>
        </p:spPr>
        <p:txBody>
          <a:bodyPr wrap="square" rtlCol="0">
            <a:spAutoFit/>
          </a:bodyPr>
          <a:lstStyle/>
          <a:p>
            <a:r>
              <a:rPr lang="en-CA" sz="2000" dirty="0">
                <a:effectLst/>
                <a:latin typeface="ArialMT"/>
              </a:rPr>
              <a:t>Studies on music have the potential to change or influence existing theories on: </a:t>
            </a:r>
            <a:endParaRPr lang="en-CA" sz="2800" dirty="0">
              <a:effectLst/>
            </a:endParaRPr>
          </a:p>
          <a:p>
            <a:pPr marL="742950" lvl="1" indent="-285750">
              <a:buFont typeface="Arial" panose="020B0604020202020204" pitchFamily="34" charset="0"/>
              <a:buChar char="•"/>
            </a:pPr>
            <a:r>
              <a:rPr lang="en-CA" sz="2000" dirty="0">
                <a:effectLst/>
                <a:latin typeface="ArialMT"/>
              </a:rPr>
              <a:t>Emotions </a:t>
            </a:r>
          </a:p>
          <a:p>
            <a:pPr marL="742950" lvl="1" indent="-285750">
              <a:buFont typeface="Arial" panose="020B0604020202020204" pitchFamily="34" charset="0"/>
              <a:buChar char="•"/>
            </a:pPr>
            <a:r>
              <a:rPr lang="en-CA" sz="2000" dirty="0">
                <a:effectLst/>
                <a:latin typeface="ArialMT"/>
              </a:rPr>
              <a:t>Memory </a:t>
            </a:r>
          </a:p>
          <a:p>
            <a:pPr marL="742950" lvl="1" indent="-285750">
              <a:buFont typeface="Arial" panose="020B0604020202020204" pitchFamily="34" charset="0"/>
              <a:buChar char="•"/>
            </a:pPr>
            <a:r>
              <a:rPr lang="en-CA" sz="2000" dirty="0">
                <a:effectLst/>
                <a:latin typeface="ArialMT"/>
              </a:rPr>
              <a:t>Creativity </a:t>
            </a:r>
          </a:p>
          <a:p>
            <a:pPr marL="742950" lvl="1" indent="-285750">
              <a:buFont typeface="Arial" panose="020B0604020202020204" pitchFamily="34" charset="0"/>
              <a:buChar char="•"/>
            </a:pPr>
            <a:r>
              <a:rPr lang="en-CA" sz="2000" dirty="0">
                <a:effectLst/>
                <a:latin typeface="ArialMT"/>
              </a:rPr>
              <a:t>Time perception </a:t>
            </a:r>
          </a:p>
          <a:p>
            <a:pPr marL="742950" lvl="1" indent="-285750">
              <a:buFont typeface="Arial" panose="020B0604020202020204" pitchFamily="34" charset="0"/>
              <a:buChar char="•"/>
            </a:pPr>
            <a:r>
              <a:rPr lang="en-CA" sz="2000" dirty="0">
                <a:effectLst/>
                <a:latin typeface="ArialMT"/>
              </a:rPr>
              <a:t>Auditory perception </a:t>
            </a:r>
          </a:p>
          <a:p>
            <a:pPr marL="742950" lvl="1" indent="-285750">
              <a:buFont typeface="Arial" panose="020B0604020202020204" pitchFamily="34" charset="0"/>
              <a:buChar char="•"/>
            </a:pPr>
            <a:r>
              <a:rPr lang="en-CA" sz="2000" dirty="0">
                <a:effectLst/>
                <a:latin typeface="ArialMT"/>
              </a:rPr>
              <a:t>Motor control </a:t>
            </a:r>
          </a:p>
          <a:p>
            <a:pPr marL="742950" lvl="1" indent="-285750">
              <a:buFont typeface="Arial" panose="020B0604020202020204" pitchFamily="34" charset="0"/>
              <a:buChar char="•"/>
            </a:pPr>
            <a:r>
              <a:rPr lang="en-CA" sz="2000" dirty="0">
                <a:effectLst/>
                <a:latin typeface="ArialMT"/>
              </a:rPr>
              <a:t>Nonverbal communication </a:t>
            </a:r>
          </a:p>
          <a:p>
            <a:pPr marL="742950" lvl="1" indent="-285750">
              <a:buFont typeface="Arial" panose="020B0604020202020204" pitchFamily="34" charset="0"/>
              <a:buChar char="•"/>
            </a:pPr>
            <a:r>
              <a:rPr lang="en-CA" sz="2000" dirty="0">
                <a:effectLst/>
                <a:latin typeface="ArialMT"/>
              </a:rPr>
              <a:t>Social bonding </a:t>
            </a:r>
          </a:p>
        </p:txBody>
      </p:sp>
      <p:sp>
        <p:nvSpPr>
          <p:cNvPr id="3" name="TextBox 2">
            <a:extLst>
              <a:ext uri="{FF2B5EF4-FFF2-40B4-BE49-F238E27FC236}">
                <a16:creationId xmlns:a16="http://schemas.microsoft.com/office/drawing/2014/main" id="{023FD9A2-70B7-15C4-1597-A86D52ABF2EB}"/>
              </a:ext>
            </a:extLst>
          </p:cNvPr>
          <p:cNvSpPr txBox="1"/>
          <p:nvPr/>
        </p:nvSpPr>
        <p:spPr>
          <a:xfrm>
            <a:off x="202587" y="134955"/>
            <a:ext cx="8738823" cy="461665"/>
          </a:xfrm>
          <a:prstGeom prst="rect">
            <a:avLst/>
          </a:prstGeom>
          <a:noFill/>
        </p:spPr>
        <p:txBody>
          <a:bodyPr wrap="square" rtlCol="0">
            <a:spAutoFit/>
          </a:bodyPr>
          <a:lstStyle/>
          <a:p>
            <a:r>
              <a:rPr lang="en-US" sz="2400" b="1" dirty="0">
                <a:solidFill>
                  <a:schemeClr val="accent1"/>
                </a:solidFill>
              </a:rPr>
              <a:t>More generally.. </a:t>
            </a:r>
          </a:p>
        </p:txBody>
      </p:sp>
      <p:sp>
        <p:nvSpPr>
          <p:cNvPr id="2" name="TextBox 1">
            <a:extLst>
              <a:ext uri="{FF2B5EF4-FFF2-40B4-BE49-F238E27FC236}">
                <a16:creationId xmlns:a16="http://schemas.microsoft.com/office/drawing/2014/main" id="{DF65D5F1-BBF5-FF46-1BEE-5ED290EBF62C}"/>
              </a:ext>
            </a:extLst>
          </p:cNvPr>
          <p:cNvSpPr txBox="1"/>
          <p:nvPr/>
        </p:nvSpPr>
        <p:spPr>
          <a:xfrm>
            <a:off x="3032666" y="4756733"/>
            <a:ext cx="2196435" cy="276999"/>
          </a:xfrm>
          <a:prstGeom prst="rect">
            <a:avLst/>
          </a:prstGeom>
          <a:noFill/>
        </p:spPr>
        <p:txBody>
          <a:bodyPr wrap="none" rtlCol="0">
            <a:spAutoFit/>
          </a:bodyPr>
          <a:lstStyle/>
          <a:p>
            <a:r>
              <a:rPr lang="en-US" sz="1200" dirty="0"/>
              <a:t>Slide credit: Kelly Jakubowski</a:t>
            </a:r>
          </a:p>
        </p:txBody>
      </p:sp>
    </p:spTree>
    <p:extLst>
      <p:ext uri="{BB962C8B-B14F-4D97-AF65-F5344CB8AC3E}">
        <p14:creationId xmlns:p14="http://schemas.microsoft.com/office/powerpoint/2010/main" val="557279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A1E47-A9D5-8E87-5876-EF333352B96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DD6350C-6BA8-D57F-9DE9-D82879D4EA88}"/>
              </a:ext>
            </a:extLst>
          </p:cNvPr>
          <p:cNvSpPr>
            <a:spLocks noGrp="1"/>
          </p:cNvSpPr>
          <p:nvPr>
            <p:ph type="sldNum" sz="quarter" idx="11"/>
          </p:nvPr>
        </p:nvSpPr>
        <p:spPr/>
        <p:txBody>
          <a:bodyPr/>
          <a:lstStyle/>
          <a:p>
            <a:fld id="{E2CB33EA-91D6-F140-A440-0A130B2A34DE}" type="slidenum">
              <a:rPr lang="en-US" smtClean="0"/>
              <a:pPr/>
              <a:t>26</a:t>
            </a:fld>
            <a:endParaRPr lang="en-US" dirty="0"/>
          </a:p>
        </p:txBody>
      </p:sp>
      <p:sp>
        <p:nvSpPr>
          <p:cNvPr id="6" name="Date Placeholder 5">
            <a:extLst>
              <a:ext uri="{FF2B5EF4-FFF2-40B4-BE49-F238E27FC236}">
                <a16:creationId xmlns:a16="http://schemas.microsoft.com/office/drawing/2014/main" id="{F36B1AAB-7E66-E90B-2597-272E3FB2453C}"/>
              </a:ext>
            </a:extLst>
          </p:cNvPr>
          <p:cNvSpPr>
            <a:spLocks noGrp="1"/>
          </p:cNvSpPr>
          <p:nvPr>
            <p:ph type="dt" sz="half" idx="10"/>
          </p:nvPr>
        </p:nvSpPr>
        <p:spPr/>
        <p:txBody>
          <a:bodyPr/>
          <a:lstStyle/>
          <a:p>
            <a:fld id="{12CEF10F-437A-1E47-9122-F08C813F0AE8}" type="datetime4">
              <a:rPr lang="en-CA" smtClean="0"/>
              <a:pPr/>
              <a:t>November 22, 2024</a:t>
            </a:fld>
            <a:endParaRPr lang="en-US" dirty="0"/>
          </a:p>
        </p:txBody>
      </p:sp>
      <p:sp>
        <p:nvSpPr>
          <p:cNvPr id="9" name="TextBox 8">
            <a:extLst>
              <a:ext uri="{FF2B5EF4-FFF2-40B4-BE49-F238E27FC236}">
                <a16:creationId xmlns:a16="http://schemas.microsoft.com/office/drawing/2014/main" id="{1622C1A5-F8E2-E5D3-D796-BBA2AA4006B6}"/>
              </a:ext>
            </a:extLst>
          </p:cNvPr>
          <p:cNvSpPr txBox="1"/>
          <p:nvPr/>
        </p:nvSpPr>
        <p:spPr>
          <a:xfrm>
            <a:off x="443981" y="855315"/>
            <a:ext cx="8497429" cy="3477875"/>
          </a:xfrm>
          <a:prstGeom prst="rect">
            <a:avLst/>
          </a:prstGeom>
          <a:noFill/>
        </p:spPr>
        <p:txBody>
          <a:bodyPr wrap="square" rtlCol="0">
            <a:spAutoFit/>
          </a:bodyPr>
          <a:lstStyle/>
          <a:p>
            <a:r>
              <a:rPr lang="en-CA" sz="2000" dirty="0">
                <a:effectLst/>
                <a:latin typeface="ArialMT"/>
              </a:rPr>
              <a:t>Hands-on demo on how to analyze music signals</a:t>
            </a:r>
          </a:p>
          <a:p>
            <a:pPr marL="342900" indent="-342900">
              <a:buFontTx/>
              <a:buChar char="-"/>
            </a:pPr>
            <a:r>
              <a:rPr lang="en-CA" sz="2000" dirty="0">
                <a:latin typeface="ArialMT"/>
              </a:rPr>
              <a:t>Gentle introduction to Python</a:t>
            </a:r>
          </a:p>
          <a:p>
            <a:endParaRPr lang="en-CA" sz="2000" dirty="0">
              <a:latin typeface="ArialMT"/>
            </a:endParaRPr>
          </a:p>
          <a:p>
            <a:r>
              <a:rPr lang="en-CA" sz="2000" dirty="0">
                <a:latin typeface="ArialMT"/>
              </a:rPr>
              <a:t>LUNCH</a:t>
            </a:r>
          </a:p>
          <a:p>
            <a:endParaRPr lang="en-CA" sz="2000" dirty="0">
              <a:latin typeface="ArialMT"/>
            </a:endParaRPr>
          </a:p>
          <a:p>
            <a:r>
              <a:rPr lang="en-CA" sz="2000" dirty="0">
                <a:latin typeface="ArialMT"/>
              </a:rPr>
              <a:t>Lecture &amp; </a:t>
            </a:r>
            <a:r>
              <a:rPr lang="en-CA" sz="2000" dirty="0">
                <a:effectLst/>
                <a:latin typeface="ArialMT"/>
              </a:rPr>
              <a:t>Hands-on demo of Cardiac Monitoring</a:t>
            </a:r>
          </a:p>
          <a:p>
            <a:endParaRPr lang="en-CA" sz="2000" dirty="0">
              <a:effectLst/>
              <a:latin typeface="ArialMT"/>
            </a:endParaRPr>
          </a:p>
          <a:p>
            <a:r>
              <a:rPr lang="en-CA" sz="2000" dirty="0">
                <a:latin typeface="ArialMT"/>
              </a:rPr>
              <a:t>Lecture &amp; </a:t>
            </a:r>
            <a:r>
              <a:rPr lang="en-CA" sz="2000" dirty="0">
                <a:effectLst/>
                <a:latin typeface="ArialMT"/>
              </a:rPr>
              <a:t>Hands-on demo of Eye Tracking</a:t>
            </a:r>
          </a:p>
          <a:p>
            <a:endParaRPr lang="en-CA" sz="2000" dirty="0">
              <a:latin typeface="ArialMT"/>
            </a:endParaRPr>
          </a:p>
          <a:p>
            <a:r>
              <a:rPr lang="en-CA" sz="2000" dirty="0">
                <a:effectLst/>
                <a:latin typeface="ArialMT"/>
              </a:rPr>
              <a:t>Wrap Up &amp; Final Discussion </a:t>
            </a:r>
          </a:p>
          <a:p>
            <a:endParaRPr lang="en-CA" sz="2000" dirty="0">
              <a:effectLst/>
              <a:latin typeface="ArialMT"/>
            </a:endParaRPr>
          </a:p>
        </p:txBody>
      </p:sp>
      <p:sp>
        <p:nvSpPr>
          <p:cNvPr id="3" name="TextBox 2">
            <a:extLst>
              <a:ext uri="{FF2B5EF4-FFF2-40B4-BE49-F238E27FC236}">
                <a16:creationId xmlns:a16="http://schemas.microsoft.com/office/drawing/2014/main" id="{65EB37AB-FD7A-DF6B-FD3E-3E236E6A7BFA}"/>
              </a:ext>
            </a:extLst>
          </p:cNvPr>
          <p:cNvSpPr txBox="1"/>
          <p:nvPr/>
        </p:nvSpPr>
        <p:spPr>
          <a:xfrm>
            <a:off x="202587" y="134955"/>
            <a:ext cx="8738823" cy="461665"/>
          </a:xfrm>
          <a:prstGeom prst="rect">
            <a:avLst/>
          </a:prstGeom>
          <a:noFill/>
        </p:spPr>
        <p:txBody>
          <a:bodyPr wrap="square" rtlCol="0">
            <a:spAutoFit/>
          </a:bodyPr>
          <a:lstStyle/>
          <a:p>
            <a:r>
              <a:rPr lang="en-US" sz="2400" b="1" dirty="0">
                <a:solidFill>
                  <a:schemeClr val="accent1"/>
                </a:solidFill>
                <a:highlight>
                  <a:srgbClr val="FDBF57"/>
                </a:highlight>
              </a:rPr>
              <a:t>Plan for the rest of the day</a:t>
            </a:r>
          </a:p>
        </p:txBody>
      </p:sp>
    </p:spTree>
    <p:extLst>
      <p:ext uri="{BB962C8B-B14F-4D97-AF65-F5344CB8AC3E}">
        <p14:creationId xmlns:p14="http://schemas.microsoft.com/office/powerpoint/2010/main" val="325834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AFFA3-10B9-D5AA-3E77-6B3E98196431}"/>
            </a:ext>
          </a:extLst>
        </p:cNvPr>
        <p:cNvGrpSpPr/>
        <p:nvPr/>
      </p:nvGrpSpPr>
      <p:grpSpPr>
        <a:xfrm>
          <a:off x="0" y="0"/>
          <a:ext cx="0" cy="0"/>
          <a:chOff x="0" y="0"/>
          <a:chExt cx="0" cy="0"/>
        </a:xfrm>
      </p:grpSpPr>
      <p:pic>
        <p:nvPicPr>
          <p:cNvPr id="6" name="Background Picture" descr="A group of students stitting on lawn on McMaster Campus during a fall day with leaves changing colour">
            <a:extLst>
              <a:ext uri="{FF2B5EF4-FFF2-40B4-BE49-F238E27FC236}">
                <a16:creationId xmlns:a16="http://schemas.microsoft.com/office/drawing/2014/main" id="{E8107A08-E474-0B86-EE25-E7A9883A635C}"/>
              </a:ext>
            </a:extLst>
          </p:cNvPr>
          <p:cNvPicPr>
            <a:picLocks noGrp="1" noChangeAspect="1"/>
          </p:cNvPicPr>
          <p:nvPr>
            <p:ph type="pic" sz="quarter" idx="11"/>
          </p:nvPr>
        </p:nvPicPr>
        <p:blipFill>
          <a:blip r:embed="rId3"/>
          <a:srcRect/>
          <a:stretch>
            <a:fillRect/>
          </a:stretch>
        </p:blipFill>
        <p:spPr/>
      </p:pic>
      <p:sp>
        <p:nvSpPr>
          <p:cNvPr id="3" name="Background Circle">
            <a:extLst>
              <a:ext uri="{FF2B5EF4-FFF2-40B4-BE49-F238E27FC236}">
                <a16:creationId xmlns:a16="http://schemas.microsoft.com/office/drawing/2014/main" id="{C4A8063F-5BF8-7868-23DD-28C779DD27F1}"/>
              </a:ext>
              <a:ext uri="{C183D7F6-B498-43B3-948B-1728B52AA6E4}">
                <adec:decorative xmlns:adec="http://schemas.microsoft.com/office/drawing/2017/decorative" val="1"/>
              </a:ext>
            </a:extLst>
          </p:cNvPr>
          <p:cNvSpPr>
            <a:spLocks noGrp="1"/>
          </p:cNvSpPr>
          <p:nvPr>
            <p:ph type="pic" sz="quarter" idx="13"/>
          </p:nvPr>
        </p:nvSpPr>
        <p:spPr/>
        <p:txBody>
          <a:bodyPr/>
          <a:lstStyle/>
          <a:p>
            <a:endParaRPr lang="en-US"/>
          </a:p>
        </p:txBody>
      </p:sp>
      <p:sp>
        <p:nvSpPr>
          <p:cNvPr id="4" name="Title Placeholder">
            <a:extLst>
              <a:ext uri="{FF2B5EF4-FFF2-40B4-BE49-F238E27FC236}">
                <a16:creationId xmlns:a16="http://schemas.microsoft.com/office/drawing/2014/main" id="{C85BE186-3DEC-BCDD-06C3-692190EE6511}"/>
              </a:ext>
            </a:extLst>
          </p:cNvPr>
          <p:cNvSpPr>
            <a:spLocks noGrp="1"/>
          </p:cNvSpPr>
          <p:nvPr>
            <p:ph type="title"/>
          </p:nvPr>
        </p:nvSpPr>
        <p:spPr>
          <a:xfrm>
            <a:off x="6967475" y="506412"/>
            <a:ext cx="2029237" cy="2065338"/>
          </a:xfrm>
        </p:spPr>
        <p:txBody>
          <a:bodyPr/>
          <a:lstStyle/>
          <a:p>
            <a:r>
              <a:rPr lang="en-US" sz="1800" b="1" dirty="0">
                <a:solidFill>
                  <a:schemeClr val="accent2"/>
                </a:solidFill>
              </a:rPr>
              <a:t>Thank you!</a:t>
            </a:r>
            <a:br>
              <a:rPr lang="en-US" b="1" dirty="0"/>
            </a:br>
            <a:br>
              <a:rPr lang="en-US" b="1" dirty="0"/>
            </a:br>
            <a:r>
              <a:rPr lang="en-US" u="sng" dirty="0"/>
              <a:t>Contact: </a:t>
            </a:r>
            <a:br>
              <a:rPr lang="en-US" b="1" dirty="0"/>
            </a:br>
            <a:r>
              <a:rPr lang="en-US" b="1" dirty="0"/>
              <a:t>Lauren Fink, PhD</a:t>
            </a:r>
            <a:br>
              <a:rPr lang="en-US" dirty="0"/>
            </a:br>
            <a:r>
              <a:rPr lang="en-US" dirty="0"/>
              <a:t>Asst. Professor</a:t>
            </a:r>
            <a:br>
              <a:rPr lang="en-US" dirty="0"/>
            </a:br>
            <a:r>
              <a:rPr lang="en-US" u="sng" dirty="0"/>
              <a:t>finkl1</a:t>
            </a:r>
            <a:r>
              <a:rPr lang="en-US" u="sng" dirty="0">
                <a:hlinkClick r:id="rId4">
                  <a:extLst>
                    <a:ext uri="{A12FA001-AC4F-418D-AE19-62706E023703}">
                      <ahyp:hlinkClr xmlns:ahyp="http://schemas.microsoft.com/office/drawing/2018/hyperlinkcolor" val="tx"/>
                    </a:ext>
                  </a:extLst>
                </a:hlinkClick>
              </a:rPr>
              <a:t>@mcmaster.ca</a:t>
            </a:r>
            <a:br>
              <a:rPr lang="en-US" u="sng" dirty="0"/>
            </a:br>
            <a:br>
              <a:rPr lang="en-US" dirty="0"/>
            </a:br>
            <a:r>
              <a:rPr lang="en-US" dirty="0"/>
              <a:t>FINK L 1</a:t>
            </a:r>
            <a:br>
              <a:rPr lang="en-US" dirty="0"/>
            </a:br>
            <a:endParaRPr lang="en-US" dirty="0"/>
          </a:p>
        </p:txBody>
      </p:sp>
    </p:spTree>
    <p:extLst>
      <p:ext uri="{BB962C8B-B14F-4D97-AF65-F5344CB8AC3E}">
        <p14:creationId xmlns:p14="http://schemas.microsoft.com/office/powerpoint/2010/main" val="1063371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B2A25-3AE7-4416-00A1-47612F3D1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904D00-AD40-F00F-2953-D866CB6F9D2B}"/>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Overview</a:t>
            </a:r>
            <a:endParaRPr lang="en-US" dirty="0"/>
          </a:p>
        </p:txBody>
      </p:sp>
      <p:sp>
        <p:nvSpPr>
          <p:cNvPr id="5" name="Slide Number Placeholder 4">
            <a:extLst>
              <a:ext uri="{FF2B5EF4-FFF2-40B4-BE49-F238E27FC236}">
                <a16:creationId xmlns:a16="http://schemas.microsoft.com/office/drawing/2014/main" id="{64732A97-FC21-BD72-4B3F-9E6D18BE08BF}"/>
              </a:ext>
            </a:extLst>
          </p:cNvPr>
          <p:cNvSpPr>
            <a:spLocks noGrp="1"/>
          </p:cNvSpPr>
          <p:nvPr>
            <p:ph type="sldNum" sz="quarter" idx="11"/>
          </p:nvPr>
        </p:nvSpPr>
        <p:spPr/>
        <p:txBody>
          <a:bodyPr/>
          <a:lstStyle/>
          <a:p>
            <a:fld id="{E2CB33EA-91D6-F140-A440-0A130B2A34DE}" type="slidenum">
              <a:rPr lang="en-US" smtClean="0"/>
              <a:pPr/>
              <a:t>3</a:t>
            </a:fld>
            <a:endParaRPr lang="en-US" dirty="0"/>
          </a:p>
        </p:txBody>
      </p:sp>
      <p:sp>
        <p:nvSpPr>
          <p:cNvPr id="6" name="Date Placeholder 5">
            <a:extLst>
              <a:ext uri="{FF2B5EF4-FFF2-40B4-BE49-F238E27FC236}">
                <a16:creationId xmlns:a16="http://schemas.microsoft.com/office/drawing/2014/main" id="{08C789B4-BC32-61D6-47C7-DE9966C999D6}"/>
              </a:ext>
            </a:extLst>
          </p:cNvPr>
          <p:cNvSpPr>
            <a:spLocks noGrp="1"/>
          </p:cNvSpPr>
          <p:nvPr>
            <p:ph type="dt" sz="half" idx="10"/>
          </p:nvPr>
        </p:nvSpPr>
        <p:spPr/>
        <p:txBody>
          <a:bodyPr/>
          <a:lstStyle/>
          <a:p>
            <a:fld id="{12CEF10F-437A-1E47-9122-F08C813F0AE8}" type="datetime4">
              <a:rPr lang="en-CA" smtClean="0"/>
              <a:pPr/>
              <a:t>November 19, 2024</a:t>
            </a:fld>
            <a:endParaRPr lang="en-US" dirty="0"/>
          </a:p>
        </p:txBody>
      </p:sp>
      <p:sp>
        <p:nvSpPr>
          <p:cNvPr id="10" name="TextBox 9">
            <a:extLst>
              <a:ext uri="{FF2B5EF4-FFF2-40B4-BE49-F238E27FC236}">
                <a16:creationId xmlns:a16="http://schemas.microsoft.com/office/drawing/2014/main" id="{E3105ECD-D2F2-F777-4D39-39ABBF044E15}"/>
              </a:ext>
            </a:extLst>
          </p:cNvPr>
          <p:cNvSpPr txBox="1"/>
          <p:nvPr/>
        </p:nvSpPr>
        <p:spPr>
          <a:xfrm>
            <a:off x="562385" y="245768"/>
            <a:ext cx="7674603" cy="4247317"/>
          </a:xfrm>
          <a:prstGeom prst="rect">
            <a:avLst/>
          </a:prstGeom>
          <a:noFill/>
        </p:spPr>
        <p:txBody>
          <a:bodyPr wrap="square" rtlCol="0">
            <a:spAutoFit/>
          </a:bodyPr>
          <a:lstStyle/>
          <a:p>
            <a:endParaRPr lang="en-US" dirty="0"/>
          </a:p>
          <a:p>
            <a:r>
              <a:rPr lang="en-US" dirty="0">
                <a:highlight>
                  <a:srgbClr val="FDBF57"/>
                </a:highlight>
              </a:rPr>
              <a:t>What are signals, sensors, &amp; sounds?</a:t>
            </a:r>
          </a:p>
          <a:p>
            <a:pPr marL="285750" indent="-285750">
              <a:buFontTx/>
              <a:buChar char="-"/>
            </a:pPr>
            <a:r>
              <a:rPr lang="en-US" dirty="0"/>
              <a:t>Signals</a:t>
            </a:r>
          </a:p>
          <a:p>
            <a:pPr marL="285750" indent="-285750">
              <a:buFontTx/>
              <a:buChar char="-"/>
            </a:pPr>
            <a:r>
              <a:rPr lang="en-US" dirty="0"/>
              <a:t>Sensors</a:t>
            </a:r>
          </a:p>
          <a:p>
            <a:pPr marL="285750" indent="-285750">
              <a:buFontTx/>
              <a:buChar char="-"/>
            </a:pPr>
            <a:r>
              <a:rPr lang="en-US" dirty="0"/>
              <a:t>Sounds</a:t>
            </a:r>
          </a:p>
          <a:p>
            <a:pPr marL="285750" indent="-285750">
              <a:buFontTx/>
              <a:buChar char="-"/>
            </a:pPr>
            <a:r>
              <a:rPr lang="en-US" dirty="0"/>
              <a:t>Music?</a:t>
            </a:r>
          </a:p>
          <a:p>
            <a:endParaRPr lang="en-US" dirty="0"/>
          </a:p>
          <a:p>
            <a:r>
              <a:rPr lang="en-US" dirty="0">
                <a:highlight>
                  <a:srgbClr val="FDBF57"/>
                </a:highlight>
              </a:rPr>
              <a:t>Why should we care about signals, sensors, and sounds? </a:t>
            </a:r>
          </a:p>
          <a:p>
            <a:pPr marL="285750" indent="-285750">
              <a:buFontTx/>
              <a:buChar char="-"/>
            </a:pPr>
            <a:r>
              <a:rPr lang="en-US" dirty="0"/>
              <a:t>Understanding psychological and physiological responses to music</a:t>
            </a:r>
          </a:p>
          <a:p>
            <a:pPr marL="285750" indent="-285750">
              <a:buFontTx/>
              <a:buChar char="-"/>
            </a:pPr>
            <a:r>
              <a:rPr lang="en-US" dirty="0"/>
              <a:t>Creating more immersive music</a:t>
            </a:r>
          </a:p>
          <a:p>
            <a:endParaRPr lang="en-US" dirty="0"/>
          </a:p>
          <a:p>
            <a:r>
              <a:rPr lang="en-US" dirty="0">
                <a:highlight>
                  <a:srgbClr val="FDBF57"/>
                </a:highlight>
              </a:rPr>
              <a:t>Practical skills</a:t>
            </a:r>
          </a:p>
          <a:p>
            <a:pPr marL="285750" indent="-285750">
              <a:buFontTx/>
              <a:buChar char="-"/>
            </a:pPr>
            <a:r>
              <a:rPr lang="en-US" dirty="0"/>
              <a:t>Working with musical signals</a:t>
            </a:r>
          </a:p>
          <a:p>
            <a:pPr marL="285750" indent="-285750">
              <a:buFontTx/>
              <a:buChar char="-"/>
            </a:pPr>
            <a:r>
              <a:rPr lang="en-US" dirty="0"/>
              <a:t>Cardiac signals</a:t>
            </a:r>
          </a:p>
          <a:p>
            <a:pPr marL="285750" indent="-285750">
              <a:buFontTx/>
              <a:buChar char="-"/>
            </a:pPr>
            <a:r>
              <a:rPr lang="en-US" dirty="0"/>
              <a:t>Eye-tracking signals</a:t>
            </a:r>
          </a:p>
        </p:txBody>
      </p:sp>
    </p:spTree>
    <p:extLst>
      <p:ext uri="{BB962C8B-B14F-4D97-AF65-F5344CB8AC3E}">
        <p14:creationId xmlns:p14="http://schemas.microsoft.com/office/powerpoint/2010/main" val="141287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40CD0-B2CA-2033-46C1-14A4C848E3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50A231-FD64-59B4-EDA2-37F6383451CF}"/>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What is a signal? </a:t>
            </a:r>
            <a:endParaRPr lang="en-US" dirty="0"/>
          </a:p>
        </p:txBody>
      </p:sp>
      <p:sp>
        <p:nvSpPr>
          <p:cNvPr id="5" name="Slide Number Placeholder 4">
            <a:extLst>
              <a:ext uri="{FF2B5EF4-FFF2-40B4-BE49-F238E27FC236}">
                <a16:creationId xmlns:a16="http://schemas.microsoft.com/office/drawing/2014/main" id="{0FFD6CE9-688B-B0EB-72B3-CCAF98A5217C}"/>
              </a:ext>
            </a:extLst>
          </p:cNvPr>
          <p:cNvSpPr>
            <a:spLocks noGrp="1"/>
          </p:cNvSpPr>
          <p:nvPr>
            <p:ph type="sldNum" sz="quarter" idx="11"/>
          </p:nvPr>
        </p:nvSpPr>
        <p:spPr/>
        <p:txBody>
          <a:bodyPr/>
          <a:lstStyle/>
          <a:p>
            <a:fld id="{E2CB33EA-91D6-F140-A440-0A130B2A34DE}" type="slidenum">
              <a:rPr lang="en-US" smtClean="0"/>
              <a:pPr/>
              <a:t>4</a:t>
            </a:fld>
            <a:endParaRPr lang="en-US" dirty="0"/>
          </a:p>
        </p:txBody>
      </p:sp>
      <p:sp>
        <p:nvSpPr>
          <p:cNvPr id="6" name="Date Placeholder 5">
            <a:extLst>
              <a:ext uri="{FF2B5EF4-FFF2-40B4-BE49-F238E27FC236}">
                <a16:creationId xmlns:a16="http://schemas.microsoft.com/office/drawing/2014/main" id="{1FAD6BFA-411E-4B78-7F0C-DA57690ACDF6}"/>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sp>
        <p:nvSpPr>
          <p:cNvPr id="3" name="TextBox 2">
            <a:extLst>
              <a:ext uri="{FF2B5EF4-FFF2-40B4-BE49-F238E27FC236}">
                <a16:creationId xmlns:a16="http://schemas.microsoft.com/office/drawing/2014/main" id="{612D048B-988C-C2BE-5998-EBD1D993AFB9}"/>
              </a:ext>
            </a:extLst>
          </p:cNvPr>
          <p:cNvSpPr txBox="1"/>
          <p:nvPr/>
        </p:nvSpPr>
        <p:spPr>
          <a:xfrm>
            <a:off x="401320" y="751840"/>
            <a:ext cx="8036560" cy="1754326"/>
          </a:xfrm>
          <a:prstGeom prst="rect">
            <a:avLst/>
          </a:prstGeom>
          <a:noFill/>
        </p:spPr>
        <p:txBody>
          <a:bodyPr wrap="square" rtlCol="0">
            <a:spAutoFit/>
          </a:bodyPr>
          <a:lstStyle/>
          <a:p>
            <a:r>
              <a:rPr lang="en-CA" dirty="0">
                <a:solidFill>
                  <a:srgbClr val="1F1F1F"/>
                </a:solidFill>
                <a:latin typeface="Arial" panose="020B0604020202020204" pitchFamily="34" charset="0"/>
              </a:rPr>
              <a:t>Signal refers to both the process and the result of transmission of data over some media, accomplished by embedding some variation. </a:t>
            </a:r>
          </a:p>
          <a:p>
            <a:endParaRPr lang="en-CA" dirty="0">
              <a:solidFill>
                <a:srgbClr val="1F1F1F"/>
              </a:solidFill>
              <a:latin typeface="Arial" panose="020B0604020202020204" pitchFamily="34" charset="0"/>
            </a:endParaRPr>
          </a:p>
          <a:p>
            <a:r>
              <a:rPr lang="en-CA" dirty="0">
                <a:solidFill>
                  <a:srgbClr val="1F1F1F"/>
                </a:solidFill>
                <a:latin typeface="Arial" panose="020B0604020202020204" pitchFamily="34" charset="0"/>
              </a:rPr>
              <a:t>Signals often convey information </a:t>
            </a:r>
          </a:p>
          <a:p>
            <a:endParaRPr lang="en-CA" dirty="0">
              <a:solidFill>
                <a:srgbClr val="1F1F1F"/>
              </a:solidFill>
              <a:latin typeface="Arial" panose="020B0604020202020204" pitchFamily="34" charset="0"/>
            </a:endParaRPr>
          </a:p>
          <a:p>
            <a:r>
              <a:rPr lang="en-CA" b="0" i="0" dirty="0">
                <a:solidFill>
                  <a:srgbClr val="202122"/>
                </a:solidFill>
                <a:effectLst/>
                <a:latin typeface="Arial" panose="020B0604020202020204" pitchFamily="34" charset="0"/>
              </a:rPr>
              <a:t>Signaling occurs in all organisms, even at cellular levels</a:t>
            </a:r>
            <a:endParaRPr lang="en-US" dirty="0"/>
          </a:p>
        </p:txBody>
      </p:sp>
      <p:sp>
        <p:nvSpPr>
          <p:cNvPr id="4" name="TextBox 3">
            <a:extLst>
              <a:ext uri="{FF2B5EF4-FFF2-40B4-BE49-F238E27FC236}">
                <a16:creationId xmlns:a16="http://schemas.microsoft.com/office/drawing/2014/main" id="{F369F013-4FF4-5AF0-422A-EA64B5E4E8CA}"/>
              </a:ext>
            </a:extLst>
          </p:cNvPr>
          <p:cNvSpPr txBox="1"/>
          <p:nvPr/>
        </p:nvSpPr>
        <p:spPr>
          <a:xfrm>
            <a:off x="401320" y="2571750"/>
            <a:ext cx="3281668" cy="1477328"/>
          </a:xfrm>
          <a:prstGeom prst="rect">
            <a:avLst/>
          </a:prstGeom>
          <a:noFill/>
        </p:spPr>
        <p:txBody>
          <a:bodyPr wrap="none" rtlCol="0">
            <a:spAutoFit/>
          </a:bodyPr>
          <a:lstStyle/>
          <a:p>
            <a:r>
              <a:rPr lang="en-US" dirty="0"/>
              <a:t>Examples:</a:t>
            </a:r>
          </a:p>
          <a:p>
            <a:pPr marL="285750" indent="-285750">
              <a:buFontTx/>
              <a:buChar char="-"/>
            </a:pPr>
            <a:r>
              <a:rPr lang="en-US" dirty="0"/>
              <a:t>Speech</a:t>
            </a:r>
          </a:p>
          <a:p>
            <a:pPr marL="285750" indent="-285750">
              <a:buFontTx/>
              <a:buChar char="-"/>
            </a:pPr>
            <a:r>
              <a:rPr lang="en-US" dirty="0"/>
              <a:t>Video</a:t>
            </a:r>
          </a:p>
          <a:p>
            <a:pPr marL="285750" indent="-285750">
              <a:buFontTx/>
              <a:buChar char="-"/>
            </a:pPr>
            <a:r>
              <a:rPr lang="en-US" dirty="0"/>
              <a:t>Action potential of a neuron</a:t>
            </a:r>
          </a:p>
          <a:p>
            <a:pPr marL="285750" indent="-285750">
              <a:buFontTx/>
              <a:buChar char="-"/>
            </a:pPr>
            <a:endParaRPr lang="en-US" dirty="0"/>
          </a:p>
        </p:txBody>
      </p:sp>
    </p:spTree>
    <p:extLst>
      <p:ext uri="{BB962C8B-B14F-4D97-AF65-F5344CB8AC3E}">
        <p14:creationId xmlns:p14="http://schemas.microsoft.com/office/powerpoint/2010/main" val="345055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FED72-44A7-81AE-704D-C2BD40794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1AA610-7E4F-A630-1DAA-AC1B14CCDCE0}"/>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What is a sensor? </a:t>
            </a:r>
            <a:endParaRPr lang="en-US" dirty="0"/>
          </a:p>
        </p:txBody>
      </p:sp>
      <p:sp>
        <p:nvSpPr>
          <p:cNvPr id="5" name="Slide Number Placeholder 4">
            <a:extLst>
              <a:ext uri="{FF2B5EF4-FFF2-40B4-BE49-F238E27FC236}">
                <a16:creationId xmlns:a16="http://schemas.microsoft.com/office/drawing/2014/main" id="{268BA76F-5FE9-B3CC-481C-787873D12B93}"/>
              </a:ext>
            </a:extLst>
          </p:cNvPr>
          <p:cNvSpPr>
            <a:spLocks noGrp="1"/>
          </p:cNvSpPr>
          <p:nvPr>
            <p:ph type="sldNum" sz="quarter" idx="11"/>
          </p:nvPr>
        </p:nvSpPr>
        <p:spPr/>
        <p:txBody>
          <a:bodyPr/>
          <a:lstStyle/>
          <a:p>
            <a:fld id="{E2CB33EA-91D6-F140-A440-0A130B2A34DE}" type="slidenum">
              <a:rPr lang="en-US" smtClean="0"/>
              <a:pPr/>
              <a:t>5</a:t>
            </a:fld>
            <a:endParaRPr lang="en-US" dirty="0"/>
          </a:p>
        </p:txBody>
      </p:sp>
      <p:sp>
        <p:nvSpPr>
          <p:cNvPr id="6" name="Date Placeholder 5">
            <a:extLst>
              <a:ext uri="{FF2B5EF4-FFF2-40B4-BE49-F238E27FC236}">
                <a16:creationId xmlns:a16="http://schemas.microsoft.com/office/drawing/2014/main" id="{D5C3C925-948E-0EF0-A914-26B8C1F64AC6}"/>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sp>
        <p:nvSpPr>
          <p:cNvPr id="3" name="TextBox 2">
            <a:extLst>
              <a:ext uri="{FF2B5EF4-FFF2-40B4-BE49-F238E27FC236}">
                <a16:creationId xmlns:a16="http://schemas.microsoft.com/office/drawing/2014/main" id="{CD790122-2105-FAF5-C564-1BFD94D0F837}"/>
              </a:ext>
            </a:extLst>
          </p:cNvPr>
          <p:cNvSpPr txBox="1"/>
          <p:nvPr/>
        </p:nvSpPr>
        <p:spPr>
          <a:xfrm>
            <a:off x="401320" y="751840"/>
            <a:ext cx="8036560" cy="1200329"/>
          </a:xfrm>
          <a:prstGeom prst="rect">
            <a:avLst/>
          </a:prstGeom>
          <a:noFill/>
        </p:spPr>
        <p:txBody>
          <a:bodyPr wrap="square" rtlCol="0">
            <a:spAutoFit/>
          </a:bodyPr>
          <a:lstStyle/>
          <a:p>
            <a:r>
              <a:rPr lang="en-CA" dirty="0">
                <a:solidFill>
                  <a:srgbClr val="1F1F1F"/>
                </a:solidFill>
                <a:latin typeface="Arial" panose="020B0604020202020204" pitchFamily="34" charset="0"/>
              </a:rPr>
              <a:t>A</a:t>
            </a:r>
            <a:r>
              <a:rPr lang="en-CA" b="0" i="0" dirty="0">
                <a:solidFill>
                  <a:srgbClr val="1F1F1F"/>
                </a:solidFill>
                <a:effectLst/>
                <a:latin typeface="Arial" panose="020B0604020202020204" pitchFamily="34" charset="0"/>
              </a:rPr>
              <a:t> device which detects or measures a physical property and records, indicates, or otherwise responds to it. Often a sensor detects one type of signal and outputs another type of signal! </a:t>
            </a:r>
          </a:p>
          <a:p>
            <a:endParaRPr lang="en-US" dirty="0"/>
          </a:p>
        </p:txBody>
      </p:sp>
      <p:sp>
        <p:nvSpPr>
          <p:cNvPr id="4" name="TextBox 3">
            <a:extLst>
              <a:ext uri="{FF2B5EF4-FFF2-40B4-BE49-F238E27FC236}">
                <a16:creationId xmlns:a16="http://schemas.microsoft.com/office/drawing/2014/main" id="{B823A57A-34B7-3CF2-B95C-60CEA3E3D13F}"/>
              </a:ext>
            </a:extLst>
          </p:cNvPr>
          <p:cNvSpPr txBox="1"/>
          <p:nvPr/>
        </p:nvSpPr>
        <p:spPr>
          <a:xfrm>
            <a:off x="401320" y="1901222"/>
            <a:ext cx="4929555" cy="646331"/>
          </a:xfrm>
          <a:prstGeom prst="rect">
            <a:avLst/>
          </a:prstGeom>
          <a:noFill/>
        </p:spPr>
        <p:txBody>
          <a:bodyPr wrap="none" rtlCol="0">
            <a:spAutoFit/>
          </a:bodyPr>
          <a:lstStyle/>
          <a:p>
            <a:r>
              <a:rPr lang="en-US" dirty="0"/>
              <a:t>Can you think of some examples of a sensor? </a:t>
            </a:r>
          </a:p>
          <a:p>
            <a:pPr marL="285750" indent="-285750">
              <a:buFontTx/>
              <a:buChar char="-"/>
            </a:pPr>
            <a:endParaRPr lang="en-US" dirty="0"/>
          </a:p>
        </p:txBody>
      </p:sp>
      <p:sp>
        <p:nvSpPr>
          <p:cNvPr id="7" name="TextBox 6">
            <a:extLst>
              <a:ext uri="{FF2B5EF4-FFF2-40B4-BE49-F238E27FC236}">
                <a16:creationId xmlns:a16="http://schemas.microsoft.com/office/drawing/2014/main" id="{9EA27186-FD5B-330B-B0E2-7735F9DD0901}"/>
              </a:ext>
            </a:extLst>
          </p:cNvPr>
          <p:cNvSpPr txBox="1"/>
          <p:nvPr/>
        </p:nvSpPr>
        <p:spPr>
          <a:xfrm>
            <a:off x="401320" y="3820160"/>
            <a:ext cx="4660250" cy="369332"/>
          </a:xfrm>
          <a:prstGeom prst="rect">
            <a:avLst/>
          </a:prstGeom>
          <a:noFill/>
        </p:spPr>
        <p:txBody>
          <a:bodyPr wrap="none" rtlCol="0">
            <a:spAutoFit/>
          </a:bodyPr>
          <a:lstStyle/>
          <a:p>
            <a:r>
              <a:rPr lang="en-US" dirty="0">
                <a:highlight>
                  <a:srgbClr val="FDBF57"/>
                </a:highlight>
              </a:rPr>
              <a:t>What might the limitations of a sensor be? </a:t>
            </a:r>
          </a:p>
        </p:txBody>
      </p:sp>
      <p:pic>
        <p:nvPicPr>
          <p:cNvPr id="9" name="Graphic 8">
            <a:extLst>
              <a:ext uri="{FF2B5EF4-FFF2-40B4-BE49-F238E27FC236}">
                <a16:creationId xmlns:a16="http://schemas.microsoft.com/office/drawing/2014/main" id="{DC19F3F6-6C1A-6E5C-8DB4-047D31238F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97760" y="2131918"/>
            <a:ext cx="1464310" cy="1464310"/>
          </a:xfrm>
          <a:prstGeom prst="rect">
            <a:avLst/>
          </a:prstGeom>
        </p:spPr>
      </p:pic>
      <p:pic>
        <p:nvPicPr>
          <p:cNvPr id="11" name="Graphic 10">
            <a:extLst>
              <a:ext uri="{FF2B5EF4-FFF2-40B4-BE49-F238E27FC236}">
                <a16:creationId xmlns:a16="http://schemas.microsoft.com/office/drawing/2014/main" id="{A0094C98-074D-B800-287E-B7B34216B4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887" y="2412872"/>
            <a:ext cx="1001307" cy="1001307"/>
          </a:xfrm>
          <a:prstGeom prst="rect">
            <a:avLst/>
          </a:prstGeom>
        </p:spPr>
      </p:pic>
      <p:pic>
        <p:nvPicPr>
          <p:cNvPr id="13" name="Graphic 12">
            <a:extLst>
              <a:ext uri="{FF2B5EF4-FFF2-40B4-BE49-F238E27FC236}">
                <a16:creationId xmlns:a16="http://schemas.microsoft.com/office/drawing/2014/main" id="{2CA0A34D-569F-FD12-BCBB-3D5BE0A14D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57813" y="2330038"/>
            <a:ext cx="1239081" cy="1239081"/>
          </a:xfrm>
          <a:prstGeom prst="rect">
            <a:avLst/>
          </a:prstGeom>
        </p:spPr>
      </p:pic>
    </p:spTree>
    <p:extLst>
      <p:ext uri="{BB962C8B-B14F-4D97-AF65-F5344CB8AC3E}">
        <p14:creationId xmlns:p14="http://schemas.microsoft.com/office/powerpoint/2010/main" val="372510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34CA-E4E2-5A93-F626-42D59BEB0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ABF27-504B-EE1D-6E55-87A3D6EFB719}"/>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What is sound? </a:t>
            </a:r>
            <a:endParaRPr lang="en-US" dirty="0"/>
          </a:p>
        </p:txBody>
      </p:sp>
      <p:sp>
        <p:nvSpPr>
          <p:cNvPr id="5" name="Slide Number Placeholder 4">
            <a:extLst>
              <a:ext uri="{FF2B5EF4-FFF2-40B4-BE49-F238E27FC236}">
                <a16:creationId xmlns:a16="http://schemas.microsoft.com/office/drawing/2014/main" id="{ED6A16AF-4B2A-F993-7ACA-0E42FB885387}"/>
              </a:ext>
            </a:extLst>
          </p:cNvPr>
          <p:cNvSpPr>
            <a:spLocks noGrp="1"/>
          </p:cNvSpPr>
          <p:nvPr>
            <p:ph type="sldNum" sz="quarter" idx="11"/>
          </p:nvPr>
        </p:nvSpPr>
        <p:spPr/>
        <p:txBody>
          <a:bodyPr/>
          <a:lstStyle/>
          <a:p>
            <a:fld id="{E2CB33EA-91D6-F140-A440-0A130B2A34DE}" type="slidenum">
              <a:rPr lang="en-US" smtClean="0"/>
              <a:pPr/>
              <a:t>6</a:t>
            </a:fld>
            <a:endParaRPr lang="en-US" dirty="0"/>
          </a:p>
        </p:txBody>
      </p:sp>
      <p:sp>
        <p:nvSpPr>
          <p:cNvPr id="6" name="Date Placeholder 5">
            <a:extLst>
              <a:ext uri="{FF2B5EF4-FFF2-40B4-BE49-F238E27FC236}">
                <a16:creationId xmlns:a16="http://schemas.microsoft.com/office/drawing/2014/main" id="{B1692B31-4B92-9A60-573D-7BF3A14D60EB}"/>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sp>
        <p:nvSpPr>
          <p:cNvPr id="3" name="TextBox 2">
            <a:extLst>
              <a:ext uri="{FF2B5EF4-FFF2-40B4-BE49-F238E27FC236}">
                <a16:creationId xmlns:a16="http://schemas.microsoft.com/office/drawing/2014/main" id="{6E6E4C10-942D-623C-5E75-A1CDA4E48875}"/>
              </a:ext>
            </a:extLst>
          </p:cNvPr>
          <p:cNvSpPr txBox="1"/>
          <p:nvPr/>
        </p:nvSpPr>
        <p:spPr>
          <a:xfrm>
            <a:off x="401320" y="751840"/>
            <a:ext cx="8036560" cy="646331"/>
          </a:xfrm>
          <a:prstGeom prst="rect">
            <a:avLst/>
          </a:prstGeom>
          <a:noFill/>
        </p:spPr>
        <p:txBody>
          <a:bodyPr wrap="square" rtlCol="0">
            <a:spAutoFit/>
          </a:bodyPr>
          <a:lstStyle/>
          <a:p>
            <a:r>
              <a:rPr lang="en-US" dirty="0"/>
              <a:t>Sound is a vibration that propagates as an acoustic wave through a transmission medium such as a gas, liquid or solid.</a:t>
            </a:r>
          </a:p>
        </p:txBody>
      </p:sp>
    </p:spTree>
    <p:extLst>
      <p:ext uri="{BB962C8B-B14F-4D97-AF65-F5344CB8AC3E}">
        <p14:creationId xmlns:p14="http://schemas.microsoft.com/office/powerpoint/2010/main" val="1438555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06011-F1B2-0704-3030-499E96FEE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89DF7-1F32-2D68-5160-A4EB96C55157}"/>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What is sound? </a:t>
            </a:r>
            <a:endParaRPr lang="en-US" dirty="0"/>
          </a:p>
        </p:txBody>
      </p:sp>
      <p:sp>
        <p:nvSpPr>
          <p:cNvPr id="5" name="Slide Number Placeholder 4">
            <a:extLst>
              <a:ext uri="{FF2B5EF4-FFF2-40B4-BE49-F238E27FC236}">
                <a16:creationId xmlns:a16="http://schemas.microsoft.com/office/drawing/2014/main" id="{422133C9-68AF-9089-E64E-8892E404BE8E}"/>
              </a:ext>
            </a:extLst>
          </p:cNvPr>
          <p:cNvSpPr>
            <a:spLocks noGrp="1"/>
          </p:cNvSpPr>
          <p:nvPr>
            <p:ph type="sldNum" sz="quarter" idx="11"/>
          </p:nvPr>
        </p:nvSpPr>
        <p:spPr/>
        <p:txBody>
          <a:bodyPr/>
          <a:lstStyle/>
          <a:p>
            <a:fld id="{E2CB33EA-91D6-F140-A440-0A130B2A34DE}" type="slidenum">
              <a:rPr lang="en-US" smtClean="0"/>
              <a:pPr/>
              <a:t>7</a:t>
            </a:fld>
            <a:endParaRPr lang="en-US" dirty="0"/>
          </a:p>
        </p:txBody>
      </p:sp>
      <p:sp>
        <p:nvSpPr>
          <p:cNvPr id="6" name="Date Placeholder 5">
            <a:extLst>
              <a:ext uri="{FF2B5EF4-FFF2-40B4-BE49-F238E27FC236}">
                <a16:creationId xmlns:a16="http://schemas.microsoft.com/office/drawing/2014/main" id="{CBBD72AF-599B-C928-D735-879608032C63}"/>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sp>
        <p:nvSpPr>
          <p:cNvPr id="3" name="TextBox 2">
            <a:extLst>
              <a:ext uri="{FF2B5EF4-FFF2-40B4-BE49-F238E27FC236}">
                <a16:creationId xmlns:a16="http://schemas.microsoft.com/office/drawing/2014/main" id="{F3B205C6-27D1-E0A5-22EB-5354F8B2C7F4}"/>
              </a:ext>
            </a:extLst>
          </p:cNvPr>
          <p:cNvSpPr txBox="1"/>
          <p:nvPr/>
        </p:nvSpPr>
        <p:spPr>
          <a:xfrm>
            <a:off x="401320" y="751840"/>
            <a:ext cx="8036560" cy="646331"/>
          </a:xfrm>
          <a:prstGeom prst="rect">
            <a:avLst/>
          </a:prstGeom>
          <a:noFill/>
        </p:spPr>
        <p:txBody>
          <a:bodyPr wrap="square" rtlCol="0">
            <a:spAutoFit/>
          </a:bodyPr>
          <a:lstStyle/>
          <a:p>
            <a:r>
              <a:rPr lang="en-US" dirty="0"/>
              <a:t>Sound is a vibration that propagates as an acoustic wave through a transmission medium such as a gas, liquid or solid.</a:t>
            </a:r>
          </a:p>
        </p:txBody>
      </p:sp>
      <p:pic>
        <p:nvPicPr>
          <p:cNvPr id="9" name="Picture 8" descr="A black and white background with circles and dots&#10;&#10;Description automatically generated">
            <a:extLst>
              <a:ext uri="{FF2B5EF4-FFF2-40B4-BE49-F238E27FC236}">
                <a16:creationId xmlns:a16="http://schemas.microsoft.com/office/drawing/2014/main" id="{F39E26B0-7CDB-6BAB-BD30-F465B6A55946}"/>
              </a:ext>
            </a:extLst>
          </p:cNvPr>
          <p:cNvPicPr>
            <a:picLocks noChangeAspect="1"/>
          </p:cNvPicPr>
          <p:nvPr/>
        </p:nvPicPr>
        <p:blipFill>
          <a:blip r:embed="rId3"/>
          <a:stretch>
            <a:fillRect/>
          </a:stretch>
        </p:blipFill>
        <p:spPr>
          <a:xfrm>
            <a:off x="401320" y="1555029"/>
            <a:ext cx="8387080" cy="3048000"/>
          </a:xfrm>
          <a:prstGeom prst="rect">
            <a:avLst/>
          </a:prstGeom>
        </p:spPr>
      </p:pic>
      <p:sp>
        <p:nvSpPr>
          <p:cNvPr id="12" name="TextBox 11">
            <a:extLst>
              <a:ext uri="{FF2B5EF4-FFF2-40B4-BE49-F238E27FC236}">
                <a16:creationId xmlns:a16="http://schemas.microsoft.com/office/drawing/2014/main" id="{D4DECE69-86A4-DBE7-8C5A-E96C819EFF91}"/>
              </a:ext>
            </a:extLst>
          </p:cNvPr>
          <p:cNvSpPr txBox="1"/>
          <p:nvPr/>
        </p:nvSpPr>
        <p:spPr>
          <a:xfrm>
            <a:off x="1934827" y="4652165"/>
            <a:ext cx="4538422" cy="215444"/>
          </a:xfrm>
          <a:prstGeom prst="rect">
            <a:avLst/>
          </a:prstGeom>
          <a:noFill/>
        </p:spPr>
        <p:txBody>
          <a:bodyPr wrap="none" rtlCol="0">
            <a:spAutoFit/>
          </a:bodyPr>
          <a:lstStyle/>
          <a:p>
            <a:r>
              <a:rPr lang="en-US" sz="800" dirty="0"/>
              <a:t>https://</a:t>
            </a:r>
            <a:r>
              <a:rPr lang="en-US" sz="800" dirty="0" err="1"/>
              <a:t>stickmanphysics.com</a:t>
            </a:r>
            <a:r>
              <a:rPr lang="en-US" sz="800" dirty="0"/>
              <a:t>/wp-content/uploads/2020/03/Longitudinal-Wave-Sound-Wave-2.gif</a:t>
            </a:r>
          </a:p>
        </p:txBody>
      </p:sp>
    </p:spTree>
    <p:extLst>
      <p:ext uri="{BB962C8B-B14F-4D97-AF65-F5344CB8AC3E}">
        <p14:creationId xmlns:p14="http://schemas.microsoft.com/office/powerpoint/2010/main" val="1745964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6F131-2465-86EF-D802-E7F880BCCD8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D18E12-594C-D4AD-B7EE-9764EA50AC35}"/>
              </a:ext>
            </a:extLst>
          </p:cNvPr>
          <p:cNvSpPr>
            <a:spLocks noGrp="1"/>
          </p:cNvSpPr>
          <p:nvPr>
            <p:ph type="sldNum" sz="quarter" idx="11"/>
          </p:nvPr>
        </p:nvSpPr>
        <p:spPr/>
        <p:txBody>
          <a:bodyPr/>
          <a:lstStyle/>
          <a:p>
            <a:fld id="{E2CB33EA-91D6-F140-A440-0A130B2A34DE}" type="slidenum">
              <a:rPr lang="en-US" smtClean="0"/>
              <a:pPr/>
              <a:t>8</a:t>
            </a:fld>
            <a:endParaRPr lang="en-US" dirty="0"/>
          </a:p>
        </p:txBody>
      </p:sp>
      <p:sp>
        <p:nvSpPr>
          <p:cNvPr id="6" name="Date Placeholder 5">
            <a:extLst>
              <a:ext uri="{FF2B5EF4-FFF2-40B4-BE49-F238E27FC236}">
                <a16:creationId xmlns:a16="http://schemas.microsoft.com/office/drawing/2014/main" id="{42BA8662-5C74-29D6-717B-174C47431F5A}"/>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pic>
        <p:nvPicPr>
          <p:cNvPr id="2" name="Picture 1">
            <a:extLst>
              <a:ext uri="{FF2B5EF4-FFF2-40B4-BE49-F238E27FC236}">
                <a16:creationId xmlns:a16="http://schemas.microsoft.com/office/drawing/2014/main" id="{1E221B23-0085-628A-178F-46FED77C7D37}"/>
              </a:ext>
            </a:extLst>
          </p:cNvPr>
          <p:cNvPicPr>
            <a:picLocks noChangeAspect="1"/>
          </p:cNvPicPr>
          <p:nvPr/>
        </p:nvPicPr>
        <p:blipFill>
          <a:blip r:embed="rId3"/>
          <a:stretch>
            <a:fillRect/>
          </a:stretch>
        </p:blipFill>
        <p:spPr>
          <a:xfrm>
            <a:off x="551073" y="789970"/>
            <a:ext cx="8041854" cy="2680618"/>
          </a:xfrm>
          <a:prstGeom prst="rect">
            <a:avLst/>
          </a:prstGeom>
        </p:spPr>
      </p:pic>
    </p:spTree>
    <p:extLst>
      <p:ext uri="{BB962C8B-B14F-4D97-AF65-F5344CB8AC3E}">
        <p14:creationId xmlns:p14="http://schemas.microsoft.com/office/powerpoint/2010/main" val="2408044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4959A-A99D-80ED-305D-B0899FE5C9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A8635-EA17-1547-4646-F6E3F2A56A6B}"/>
              </a:ext>
            </a:extLst>
          </p:cNvPr>
          <p:cNvSpPr>
            <a:spLocks noGrp="1"/>
          </p:cNvSpPr>
          <p:nvPr>
            <p:ph type="title"/>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What is sound? </a:t>
            </a:r>
            <a:endParaRPr lang="en-US" dirty="0"/>
          </a:p>
        </p:txBody>
      </p:sp>
      <p:sp>
        <p:nvSpPr>
          <p:cNvPr id="5" name="Slide Number Placeholder 4">
            <a:extLst>
              <a:ext uri="{FF2B5EF4-FFF2-40B4-BE49-F238E27FC236}">
                <a16:creationId xmlns:a16="http://schemas.microsoft.com/office/drawing/2014/main" id="{8DBC735B-E971-9E21-7452-37841D2A440C}"/>
              </a:ext>
            </a:extLst>
          </p:cNvPr>
          <p:cNvSpPr>
            <a:spLocks noGrp="1"/>
          </p:cNvSpPr>
          <p:nvPr>
            <p:ph type="sldNum" sz="quarter" idx="11"/>
          </p:nvPr>
        </p:nvSpPr>
        <p:spPr/>
        <p:txBody>
          <a:bodyPr/>
          <a:lstStyle/>
          <a:p>
            <a:fld id="{E2CB33EA-91D6-F140-A440-0A130B2A34DE}" type="slidenum">
              <a:rPr lang="en-US" smtClean="0"/>
              <a:pPr/>
              <a:t>9</a:t>
            </a:fld>
            <a:endParaRPr lang="en-US" dirty="0"/>
          </a:p>
        </p:txBody>
      </p:sp>
      <p:sp>
        <p:nvSpPr>
          <p:cNvPr id="6" name="Date Placeholder 5">
            <a:extLst>
              <a:ext uri="{FF2B5EF4-FFF2-40B4-BE49-F238E27FC236}">
                <a16:creationId xmlns:a16="http://schemas.microsoft.com/office/drawing/2014/main" id="{E6A44C7B-A315-F958-E560-795A29CACFBC}"/>
              </a:ext>
            </a:extLst>
          </p:cNvPr>
          <p:cNvSpPr>
            <a:spLocks noGrp="1"/>
          </p:cNvSpPr>
          <p:nvPr>
            <p:ph type="dt" sz="half" idx="10"/>
          </p:nvPr>
        </p:nvSpPr>
        <p:spPr/>
        <p:txBody>
          <a:bodyPr/>
          <a:lstStyle/>
          <a:p>
            <a:fld id="{12CEF10F-437A-1E47-9122-F08C813F0AE8}" type="datetime4">
              <a:rPr lang="en-CA" smtClean="0"/>
              <a:pPr/>
              <a:t>November 21, 2024</a:t>
            </a:fld>
            <a:endParaRPr lang="en-US" dirty="0"/>
          </a:p>
        </p:txBody>
      </p:sp>
      <p:pic>
        <p:nvPicPr>
          <p:cNvPr id="4" name="Picture 3" descr="A diagram of different types of sound waves&#10;&#10;Description automatically generated">
            <a:extLst>
              <a:ext uri="{FF2B5EF4-FFF2-40B4-BE49-F238E27FC236}">
                <a16:creationId xmlns:a16="http://schemas.microsoft.com/office/drawing/2014/main" id="{E0619683-3011-3CFF-B3A7-635ADA8FF2CF}"/>
              </a:ext>
            </a:extLst>
          </p:cNvPr>
          <p:cNvPicPr>
            <a:picLocks noChangeAspect="1"/>
          </p:cNvPicPr>
          <p:nvPr/>
        </p:nvPicPr>
        <p:blipFill>
          <a:blip r:embed="rId3"/>
          <a:stretch>
            <a:fillRect/>
          </a:stretch>
        </p:blipFill>
        <p:spPr>
          <a:xfrm>
            <a:off x="1884680" y="589280"/>
            <a:ext cx="5069840" cy="3802380"/>
          </a:xfrm>
          <a:prstGeom prst="rect">
            <a:avLst/>
          </a:prstGeom>
        </p:spPr>
      </p:pic>
      <p:sp>
        <p:nvSpPr>
          <p:cNvPr id="3" name="TextBox 2">
            <a:extLst>
              <a:ext uri="{FF2B5EF4-FFF2-40B4-BE49-F238E27FC236}">
                <a16:creationId xmlns:a16="http://schemas.microsoft.com/office/drawing/2014/main" id="{CB122F17-2A59-2F86-B743-9F691EC8A610}"/>
              </a:ext>
            </a:extLst>
          </p:cNvPr>
          <p:cNvSpPr txBox="1"/>
          <p:nvPr/>
        </p:nvSpPr>
        <p:spPr>
          <a:xfrm>
            <a:off x="1896725" y="4411662"/>
            <a:ext cx="5057795" cy="253916"/>
          </a:xfrm>
          <a:prstGeom prst="rect">
            <a:avLst/>
          </a:prstGeom>
          <a:noFill/>
        </p:spPr>
        <p:txBody>
          <a:bodyPr wrap="none" rtlCol="0">
            <a:spAutoFit/>
          </a:bodyPr>
          <a:lstStyle/>
          <a:p>
            <a:r>
              <a:rPr lang="en-US" sz="1050" dirty="0"/>
              <a:t>https://</a:t>
            </a:r>
            <a:r>
              <a:rPr lang="en-US" sz="1050" dirty="0" err="1"/>
              <a:t>stickmanphysics.com</a:t>
            </a:r>
            <a:r>
              <a:rPr lang="en-US" sz="1050" dirty="0"/>
              <a:t>/stickman-physics-home/unit-10-waves/sound-waves/</a:t>
            </a:r>
          </a:p>
        </p:txBody>
      </p:sp>
    </p:spTree>
    <p:extLst>
      <p:ext uri="{BB962C8B-B14F-4D97-AF65-F5344CB8AC3E}">
        <p14:creationId xmlns:p14="http://schemas.microsoft.com/office/powerpoint/2010/main" val="790888711"/>
      </p:ext>
    </p:extLst>
  </p:cSld>
  <p:clrMapOvr>
    <a:masterClrMapping/>
  </p:clrMapOvr>
</p:sld>
</file>

<file path=ppt/theme/theme1.xml><?xml version="1.0" encoding="utf-8"?>
<a:theme xmlns:a="http://schemas.openxmlformats.org/drawingml/2006/main" name="McMaster Brighter World Theme">
  <a:themeElements>
    <a:clrScheme name="Custom 7">
      <a:dk1>
        <a:srgbClr val="4C555C"/>
      </a:dk1>
      <a:lt1>
        <a:srgbClr val="FFFFFF"/>
      </a:lt1>
      <a:dk2>
        <a:srgbClr val="FFFFFF"/>
      </a:dk2>
      <a:lt2>
        <a:srgbClr val="FFFFFF"/>
      </a:lt2>
      <a:accent1>
        <a:srgbClr val="79003B"/>
      </a:accent1>
      <a:accent2>
        <a:srgbClr val="FCBE57"/>
      </a:accent2>
      <a:accent3>
        <a:srgbClr val="FFD000"/>
      </a:accent3>
      <a:accent4>
        <a:srgbClr val="D2D654"/>
      </a:accent4>
      <a:accent5>
        <a:srgbClr val="6FD3E3"/>
      </a:accent5>
      <a:accent6>
        <a:srgbClr val="A71930"/>
      </a:accent6>
      <a:hlink>
        <a:srgbClr val="79003B"/>
      </a:hlink>
      <a:folHlink>
        <a:srgbClr val="79003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98824</TotalTime>
  <Words>1384</Words>
  <Application>Microsoft Macintosh PowerPoint</Application>
  <PresentationFormat>On-screen Show (16:9)</PresentationFormat>
  <Paragraphs>255</Paragraphs>
  <Slides>27</Slides>
  <Notes>26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ＭＳ Ｐゴシック</vt:lpstr>
      <vt:lpstr>Arial</vt:lpstr>
      <vt:lpstr>ArialMT</vt:lpstr>
      <vt:lpstr>Calibri</vt:lpstr>
      <vt:lpstr>Courier New</vt:lpstr>
      <vt:lpstr>Garamond</vt:lpstr>
      <vt:lpstr>Google Sans</vt:lpstr>
      <vt:lpstr>Trebuchet MS</vt:lpstr>
      <vt:lpstr>McMaster Brighter World Theme</vt:lpstr>
      <vt:lpstr>Signals, Sensors, Sounds WORKSHOP</vt:lpstr>
      <vt:lpstr>PowerPoint Presentation</vt:lpstr>
      <vt:lpstr>Overview</vt:lpstr>
      <vt:lpstr>What is a signal? </vt:lpstr>
      <vt:lpstr>What is a sensor? </vt:lpstr>
      <vt:lpstr>What is sound? </vt:lpstr>
      <vt:lpstr>What is sound? </vt:lpstr>
      <vt:lpstr>PowerPoint Presentation</vt:lpstr>
      <vt:lpstr>What is sound? </vt:lpstr>
      <vt:lpstr>What is sound? </vt:lpstr>
      <vt:lpstr>Many different ways to represent sound</vt:lpstr>
      <vt:lpstr>Many different ways to represent sound</vt:lpstr>
      <vt:lpstr>PowerPoint Presentation</vt:lpstr>
      <vt:lpstr>PowerPoint Presentation</vt:lpstr>
      <vt:lpstr>LIVELab acoustics DEMO!!</vt:lpstr>
      <vt:lpstr>But what is music…? </vt:lpstr>
      <vt:lpstr>What biological sensors are involved in our processing of music? </vt:lpstr>
      <vt:lpstr>Clap along to the beat</vt:lpstr>
      <vt:lpstr>Music != Sound</vt:lpstr>
      <vt:lpstr>How can we understand the psychological effects of music? </vt:lpstr>
      <vt:lpstr>PowerPoint Presentation</vt:lpstr>
      <vt:lpstr>PowerPoint Presentation</vt:lpstr>
      <vt:lpstr>PowerPoint Presentation</vt:lpstr>
      <vt:lpstr>PowerPoint Presentation</vt:lpstr>
      <vt:lpstr>PowerPoint Presentation</vt:lpstr>
      <vt:lpstr>PowerPoint Presentation</vt:lpstr>
      <vt:lpstr>Thank you!  Contact:  Lauren Fink, PhD Asst. Professor finkl1@mcmaster.ca  FINK L 1 </vt:lpstr>
    </vt:vector>
  </TitlesOfParts>
  <Company>Ariad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Iwona Sowinski</dc:creator>
  <cp:lastModifiedBy>Lauren Fink</cp:lastModifiedBy>
  <cp:revision>534</cp:revision>
  <cp:lastPrinted>2017-06-06T20:04:49Z</cp:lastPrinted>
  <dcterms:created xsi:type="dcterms:W3CDTF">2017-04-21T15:41:45Z</dcterms:created>
  <dcterms:modified xsi:type="dcterms:W3CDTF">2024-12-01T20:12:20Z</dcterms:modified>
</cp:coreProperties>
</file>